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56" r:id="rId5"/>
    <p:sldId id="288" r:id="rId6"/>
    <p:sldId id="257" r:id="rId7"/>
    <p:sldId id="283" r:id="rId8"/>
    <p:sldId id="284" r:id="rId9"/>
    <p:sldId id="286" r:id="rId10"/>
    <p:sldId id="287" r:id="rId11"/>
    <p:sldId id="289" r:id="rId12"/>
    <p:sldId id="258" r:id="rId13"/>
    <p:sldId id="261" r:id="rId14"/>
    <p:sldId id="296" r:id="rId15"/>
    <p:sldId id="262" r:id="rId16"/>
    <p:sldId id="293" r:id="rId17"/>
    <p:sldId id="259" r:id="rId18"/>
    <p:sldId id="290" r:id="rId19"/>
    <p:sldId id="263" r:id="rId20"/>
    <p:sldId id="270" r:id="rId21"/>
    <p:sldId id="300" r:id="rId22"/>
    <p:sldId id="292" r:id="rId23"/>
    <p:sldId id="264" r:id="rId24"/>
    <p:sldId id="267" r:id="rId25"/>
    <p:sldId id="265" r:id="rId26"/>
    <p:sldId id="266" r:id="rId27"/>
    <p:sldId id="268" r:id="rId28"/>
    <p:sldId id="269" r:id="rId29"/>
    <p:sldId id="294" r:id="rId30"/>
    <p:sldId id="295" r:id="rId31"/>
    <p:sldId id="277" r:id="rId32"/>
    <p:sldId id="275" r:id="rId33"/>
    <p:sldId id="278" r:id="rId34"/>
    <p:sldId id="274" r:id="rId35"/>
    <p:sldId id="297" r:id="rId36"/>
    <p:sldId id="279" r:id="rId37"/>
    <p:sldId id="280" r:id="rId38"/>
    <p:sldId id="281" r:id="rId39"/>
    <p:sldId id="298" r:id="rId40"/>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0520"/>
    <a:srgbClr val="8A8D8F"/>
    <a:srgbClr val="5A5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660"/>
  </p:normalViewPr>
  <p:slideViewPr>
    <p:cSldViewPr snapToGrid="0">
      <p:cViewPr varScale="1">
        <p:scale>
          <a:sx n="111" d="100"/>
          <a:sy n="111" d="100"/>
        </p:scale>
        <p:origin x="4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047"/>
          </a:xfrm>
          <a:prstGeom prst="rect">
            <a:avLst/>
          </a:prstGeom>
        </p:spPr>
        <p:txBody>
          <a:bodyPr vert="horz" lIns="91440" tIns="45720" rIns="91440" bIns="45720" rtlCol="0"/>
          <a:lstStyle>
            <a:lvl1pPr algn="l">
              <a:defRPr sz="1200"/>
            </a:lvl1pPr>
          </a:lstStyle>
          <a:p>
            <a:endParaRPr lang="fr-LU"/>
          </a:p>
        </p:txBody>
      </p:sp>
      <p:sp>
        <p:nvSpPr>
          <p:cNvPr id="3" name="Date Placeholder 2"/>
          <p:cNvSpPr>
            <a:spLocks noGrp="1"/>
          </p:cNvSpPr>
          <p:nvPr>
            <p:ph type="dt" sz="quarter" idx="1"/>
          </p:nvPr>
        </p:nvSpPr>
        <p:spPr>
          <a:xfrm>
            <a:off x="3849688" y="0"/>
            <a:ext cx="2946400" cy="497047"/>
          </a:xfrm>
          <a:prstGeom prst="rect">
            <a:avLst/>
          </a:prstGeom>
        </p:spPr>
        <p:txBody>
          <a:bodyPr vert="horz" lIns="91440" tIns="45720" rIns="91440" bIns="45720" rtlCol="0"/>
          <a:lstStyle>
            <a:lvl1pPr algn="r">
              <a:defRPr sz="1200"/>
            </a:lvl1pPr>
          </a:lstStyle>
          <a:p>
            <a:fld id="{15A7F4B1-FF3B-4B65-A6AF-65AB11B86505}" type="datetimeFigureOut">
              <a:rPr lang="fr-LU" smtClean="0"/>
              <a:t>15/01/2021</a:t>
            </a:fld>
            <a:endParaRPr lang="fr-LU"/>
          </a:p>
        </p:txBody>
      </p:sp>
      <p:sp>
        <p:nvSpPr>
          <p:cNvPr id="4" name="Footer Placeholder 3"/>
          <p:cNvSpPr>
            <a:spLocks noGrp="1"/>
          </p:cNvSpPr>
          <p:nvPr>
            <p:ph type="ftr" sz="quarter" idx="2"/>
          </p:nvPr>
        </p:nvSpPr>
        <p:spPr>
          <a:xfrm>
            <a:off x="0" y="9432766"/>
            <a:ext cx="2946400" cy="497047"/>
          </a:xfrm>
          <a:prstGeom prst="rect">
            <a:avLst/>
          </a:prstGeom>
        </p:spPr>
        <p:txBody>
          <a:bodyPr vert="horz" lIns="91440" tIns="45720" rIns="91440" bIns="45720" rtlCol="0" anchor="b"/>
          <a:lstStyle>
            <a:lvl1pPr algn="l">
              <a:defRPr sz="1200"/>
            </a:lvl1pPr>
          </a:lstStyle>
          <a:p>
            <a:endParaRPr lang="fr-LU"/>
          </a:p>
        </p:txBody>
      </p:sp>
      <p:sp>
        <p:nvSpPr>
          <p:cNvPr id="5" name="Slide Number Placeholder 4"/>
          <p:cNvSpPr>
            <a:spLocks noGrp="1"/>
          </p:cNvSpPr>
          <p:nvPr>
            <p:ph type="sldNum" sz="quarter" idx="3"/>
          </p:nvPr>
        </p:nvSpPr>
        <p:spPr>
          <a:xfrm>
            <a:off x="3849688" y="9432766"/>
            <a:ext cx="2946400" cy="497047"/>
          </a:xfrm>
          <a:prstGeom prst="rect">
            <a:avLst/>
          </a:prstGeom>
        </p:spPr>
        <p:txBody>
          <a:bodyPr vert="horz" lIns="91440" tIns="45720" rIns="91440" bIns="45720" rtlCol="0" anchor="b"/>
          <a:lstStyle>
            <a:lvl1pPr algn="r">
              <a:defRPr sz="1200"/>
            </a:lvl1pPr>
          </a:lstStyle>
          <a:p>
            <a:fld id="{1DB9E9B5-EA73-414A-8422-B4603E8AB91D}" type="slidenum">
              <a:rPr lang="fr-LU" smtClean="0"/>
              <a:t>‹#›</a:t>
            </a:fld>
            <a:endParaRPr lang="fr-LU"/>
          </a:p>
        </p:txBody>
      </p:sp>
    </p:spTree>
    <p:extLst>
      <p:ext uri="{BB962C8B-B14F-4D97-AF65-F5344CB8AC3E}">
        <p14:creationId xmlns:p14="http://schemas.microsoft.com/office/powerpoint/2010/main" val="2730972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047"/>
          </a:xfrm>
          <a:prstGeom prst="rect">
            <a:avLst/>
          </a:prstGeom>
        </p:spPr>
        <p:txBody>
          <a:bodyPr vert="horz" lIns="91440" tIns="45720" rIns="91440" bIns="45720" rtlCol="0"/>
          <a:lstStyle>
            <a:lvl1pPr algn="l">
              <a:defRPr sz="1200"/>
            </a:lvl1pPr>
          </a:lstStyle>
          <a:p>
            <a:endParaRPr lang="fr-LU"/>
          </a:p>
        </p:txBody>
      </p:sp>
      <p:sp>
        <p:nvSpPr>
          <p:cNvPr id="3" name="Date Placeholder 2"/>
          <p:cNvSpPr>
            <a:spLocks noGrp="1"/>
          </p:cNvSpPr>
          <p:nvPr>
            <p:ph type="dt" idx="1"/>
          </p:nvPr>
        </p:nvSpPr>
        <p:spPr>
          <a:xfrm>
            <a:off x="3849688" y="0"/>
            <a:ext cx="2946400" cy="497047"/>
          </a:xfrm>
          <a:prstGeom prst="rect">
            <a:avLst/>
          </a:prstGeom>
        </p:spPr>
        <p:txBody>
          <a:bodyPr vert="horz" lIns="91440" tIns="45720" rIns="91440" bIns="45720" rtlCol="0"/>
          <a:lstStyle>
            <a:lvl1pPr algn="r">
              <a:defRPr sz="1200"/>
            </a:lvl1pPr>
          </a:lstStyle>
          <a:p>
            <a:fld id="{6201501A-EB89-424C-960A-27913F9F56CD}" type="datetimeFigureOut">
              <a:rPr lang="fr-LU" smtClean="0"/>
              <a:t>15/01/2021</a:t>
            </a:fld>
            <a:endParaRPr lang="fr-LU"/>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LU"/>
          </a:p>
        </p:txBody>
      </p:sp>
      <p:sp>
        <p:nvSpPr>
          <p:cNvPr id="5" name="Notes Placeholder 4"/>
          <p:cNvSpPr>
            <a:spLocks noGrp="1"/>
          </p:cNvSpPr>
          <p:nvPr>
            <p:ph type="body" sz="quarter" idx="3"/>
          </p:nvPr>
        </p:nvSpPr>
        <p:spPr>
          <a:xfrm>
            <a:off x="679450" y="4778316"/>
            <a:ext cx="5438775" cy="39096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6" name="Footer Placeholder 5"/>
          <p:cNvSpPr>
            <a:spLocks noGrp="1"/>
          </p:cNvSpPr>
          <p:nvPr>
            <p:ph type="ftr" sz="quarter" idx="4"/>
          </p:nvPr>
        </p:nvSpPr>
        <p:spPr>
          <a:xfrm>
            <a:off x="0" y="9432766"/>
            <a:ext cx="2946400" cy="497047"/>
          </a:xfrm>
          <a:prstGeom prst="rect">
            <a:avLst/>
          </a:prstGeom>
        </p:spPr>
        <p:txBody>
          <a:bodyPr vert="horz" lIns="91440" tIns="45720" rIns="91440" bIns="45720" rtlCol="0" anchor="b"/>
          <a:lstStyle>
            <a:lvl1pPr algn="l">
              <a:defRPr sz="1200"/>
            </a:lvl1pPr>
          </a:lstStyle>
          <a:p>
            <a:endParaRPr lang="fr-LU"/>
          </a:p>
        </p:txBody>
      </p:sp>
      <p:sp>
        <p:nvSpPr>
          <p:cNvPr id="7" name="Slide Number Placeholder 6"/>
          <p:cNvSpPr>
            <a:spLocks noGrp="1"/>
          </p:cNvSpPr>
          <p:nvPr>
            <p:ph type="sldNum" sz="quarter" idx="5"/>
          </p:nvPr>
        </p:nvSpPr>
        <p:spPr>
          <a:xfrm>
            <a:off x="3849688" y="9432766"/>
            <a:ext cx="2946400" cy="497047"/>
          </a:xfrm>
          <a:prstGeom prst="rect">
            <a:avLst/>
          </a:prstGeom>
        </p:spPr>
        <p:txBody>
          <a:bodyPr vert="horz" lIns="91440" tIns="45720" rIns="91440" bIns="45720" rtlCol="0" anchor="b"/>
          <a:lstStyle>
            <a:lvl1pPr algn="r">
              <a:defRPr sz="1200"/>
            </a:lvl1pPr>
          </a:lstStyle>
          <a:p>
            <a:fld id="{5E064A27-B2C7-42D6-B22E-766B1EFBAAB3}" type="slidenum">
              <a:rPr lang="fr-LU" smtClean="0"/>
              <a:t>‹#›</a:t>
            </a:fld>
            <a:endParaRPr lang="fr-LU"/>
          </a:p>
        </p:txBody>
      </p:sp>
    </p:spTree>
    <p:extLst>
      <p:ext uri="{BB962C8B-B14F-4D97-AF65-F5344CB8AC3E}">
        <p14:creationId xmlns:p14="http://schemas.microsoft.com/office/powerpoint/2010/main" val="237000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L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LU"/>
          </a:p>
        </p:txBody>
      </p:sp>
      <p:sp>
        <p:nvSpPr>
          <p:cNvPr id="4" name="Date Placeholder 3"/>
          <p:cNvSpPr>
            <a:spLocks noGrp="1"/>
          </p:cNvSpPr>
          <p:nvPr>
            <p:ph type="dt" sz="half" idx="10"/>
          </p:nvPr>
        </p:nvSpPr>
        <p:spPr/>
        <p:txBody>
          <a:bodyPr/>
          <a:lstStyle/>
          <a:p>
            <a:fld id="{F2EAAA7C-C3DA-4D0A-827F-02913F659F6B}" type="datetime1">
              <a:rPr lang="fr-LU" smtClean="0"/>
              <a:t>15/01/2021</a:t>
            </a:fld>
            <a:endParaRPr lang="fr-LU"/>
          </a:p>
        </p:txBody>
      </p:sp>
      <p:sp>
        <p:nvSpPr>
          <p:cNvPr id="5" name="Footer Placeholder 4"/>
          <p:cNvSpPr>
            <a:spLocks noGrp="1"/>
          </p:cNvSpPr>
          <p:nvPr>
            <p:ph type="ftr" sz="quarter" idx="11"/>
          </p:nvPr>
        </p:nvSpPr>
        <p:spPr/>
        <p:txBody>
          <a:bodyPr/>
          <a:lstStyle/>
          <a:p>
            <a:endParaRPr lang="fr-LU"/>
          </a:p>
        </p:txBody>
      </p:sp>
      <p:sp>
        <p:nvSpPr>
          <p:cNvPr id="6" name="Slide Number Placeholder 5"/>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87626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10"/>
          </p:nvPr>
        </p:nvSpPr>
        <p:spPr/>
        <p:txBody>
          <a:bodyPr/>
          <a:lstStyle/>
          <a:p>
            <a:fld id="{B2A439EB-74C3-4D6F-862A-AAEF7B60F39D}" type="datetime1">
              <a:rPr lang="fr-LU" smtClean="0"/>
              <a:t>15/01/2021</a:t>
            </a:fld>
            <a:endParaRPr lang="fr-LU"/>
          </a:p>
        </p:txBody>
      </p:sp>
      <p:sp>
        <p:nvSpPr>
          <p:cNvPr id="5" name="Footer Placeholder 4"/>
          <p:cNvSpPr>
            <a:spLocks noGrp="1"/>
          </p:cNvSpPr>
          <p:nvPr>
            <p:ph type="ftr" sz="quarter" idx="11"/>
          </p:nvPr>
        </p:nvSpPr>
        <p:spPr/>
        <p:txBody>
          <a:bodyPr/>
          <a:lstStyle/>
          <a:p>
            <a:endParaRPr lang="fr-LU"/>
          </a:p>
        </p:txBody>
      </p:sp>
      <p:sp>
        <p:nvSpPr>
          <p:cNvPr id="6" name="Slide Number Placeholder 5"/>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1891632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L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10"/>
          </p:nvPr>
        </p:nvSpPr>
        <p:spPr/>
        <p:txBody>
          <a:bodyPr/>
          <a:lstStyle/>
          <a:p>
            <a:fld id="{B3D63362-63F2-4AD0-8539-8CCA5A4C0FB8}" type="datetime1">
              <a:rPr lang="fr-LU" smtClean="0"/>
              <a:t>15/01/2021</a:t>
            </a:fld>
            <a:endParaRPr lang="fr-LU"/>
          </a:p>
        </p:txBody>
      </p:sp>
      <p:sp>
        <p:nvSpPr>
          <p:cNvPr id="5" name="Footer Placeholder 4"/>
          <p:cNvSpPr>
            <a:spLocks noGrp="1"/>
          </p:cNvSpPr>
          <p:nvPr>
            <p:ph type="ftr" sz="quarter" idx="11"/>
          </p:nvPr>
        </p:nvSpPr>
        <p:spPr/>
        <p:txBody>
          <a:bodyPr/>
          <a:lstStyle/>
          <a:p>
            <a:endParaRPr lang="fr-LU"/>
          </a:p>
        </p:txBody>
      </p:sp>
      <p:sp>
        <p:nvSpPr>
          <p:cNvPr id="6" name="Slide Number Placeholder 5"/>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49960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10"/>
          </p:nvPr>
        </p:nvSpPr>
        <p:spPr/>
        <p:txBody>
          <a:bodyPr/>
          <a:lstStyle/>
          <a:p>
            <a:fld id="{9D303EA6-679A-4CCF-B97B-BF0FE60E4370}" type="datetime1">
              <a:rPr lang="fr-LU" smtClean="0"/>
              <a:t>15/01/2021</a:t>
            </a:fld>
            <a:endParaRPr lang="fr-LU"/>
          </a:p>
        </p:txBody>
      </p:sp>
      <p:sp>
        <p:nvSpPr>
          <p:cNvPr id="5" name="Footer Placeholder 4"/>
          <p:cNvSpPr>
            <a:spLocks noGrp="1"/>
          </p:cNvSpPr>
          <p:nvPr>
            <p:ph type="ftr" sz="quarter" idx="11"/>
          </p:nvPr>
        </p:nvSpPr>
        <p:spPr/>
        <p:txBody>
          <a:bodyPr/>
          <a:lstStyle/>
          <a:p>
            <a:endParaRPr lang="fr-LU"/>
          </a:p>
        </p:txBody>
      </p:sp>
      <p:sp>
        <p:nvSpPr>
          <p:cNvPr id="6" name="Slide Number Placeholder 5"/>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192222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L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29CA17-A5DE-4676-B016-9E608DF2FE9F}" type="datetime1">
              <a:rPr lang="fr-LU" smtClean="0"/>
              <a:t>15/01/2021</a:t>
            </a:fld>
            <a:endParaRPr lang="fr-LU"/>
          </a:p>
        </p:txBody>
      </p:sp>
      <p:sp>
        <p:nvSpPr>
          <p:cNvPr id="5" name="Footer Placeholder 4"/>
          <p:cNvSpPr>
            <a:spLocks noGrp="1"/>
          </p:cNvSpPr>
          <p:nvPr>
            <p:ph type="ftr" sz="quarter" idx="11"/>
          </p:nvPr>
        </p:nvSpPr>
        <p:spPr/>
        <p:txBody>
          <a:bodyPr/>
          <a:lstStyle/>
          <a:p>
            <a:endParaRPr lang="fr-LU"/>
          </a:p>
        </p:txBody>
      </p:sp>
      <p:sp>
        <p:nvSpPr>
          <p:cNvPr id="6" name="Slide Number Placeholder 5"/>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950413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5" name="Date Placeholder 4"/>
          <p:cNvSpPr>
            <a:spLocks noGrp="1"/>
          </p:cNvSpPr>
          <p:nvPr>
            <p:ph type="dt" sz="half" idx="10"/>
          </p:nvPr>
        </p:nvSpPr>
        <p:spPr/>
        <p:txBody>
          <a:bodyPr/>
          <a:lstStyle/>
          <a:p>
            <a:fld id="{9BE4644C-5C96-4DAA-8920-136B92264FE2}" type="datetime1">
              <a:rPr lang="fr-LU" smtClean="0"/>
              <a:t>15/01/2021</a:t>
            </a:fld>
            <a:endParaRPr lang="fr-LU"/>
          </a:p>
        </p:txBody>
      </p:sp>
      <p:sp>
        <p:nvSpPr>
          <p:cNvPr id="6" name="Footer Placeholder 5"/>
          <p:cNvSpPr>
            <a:spLocks noGrp="1"/>
          </p:cNvSpPr>
          <p:nvPr>
            <p:ph type="ftr" sz="quarter" idx="11"/>
          </p:nvPr>
        </p:nvSpPr>
        <p:spPr/>
        <p:txBody>
          <a:bodyPr/>
          <a:lstStyle/>
          <a:p>
            <a:endParaRPr lang="fr-LU"/>
          </a:p>
        </p:txBody>
      </p:sp>
      <p:sp>
        <p:nvSpPr>
          <p:cNvPr id="7" name="Slide Number Placeholder 6"/>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8182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L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7" name="Date Placeholder 6"/>
          <p:cNvSpPr>
            <a:spLocks noGrp="1"/>
          </p:cNvSpPr>
          <p:nvPr>
            <p:ph type="dt" sz="half" idx="10"/>
          </p:nvPr>
        </p:nvSpPr>
        <p:spPr/>
        <p:txBody>
          <a:bodyPr/>
          <a:lstStyle/>
          <a:p>
            <a:fld id="{B63BE639-6205-40D9-8464-F6CD5E3660BB}" type="datetime1">
              <a:rPr lang="fr-LU" smtClean="0"/>
              <a:t>15/01/2021</a:t>
            </a:fld>
            <a:endParaRPr lang="fr-LU"/>
          </a:p>
        </p:txBody>
      </p:sp>
      <p:sp>
        <p:nvSpPr>
          <p:cNvPr id="8" name="Footer Placeholder 7"/>
          <p:cNvSpPr>
            <a:spLocks noGrp="1"/>
          </p:cNvSpPr>
          <p:nvPr>
            <p:ph type="ftr" sz="quarter" idx="11"/>
          </p:nvPr>
        </p:nvSpPr>
        <p:spPr/>
        <p:txBody>
          <a:bodyPr/>
          <a:lstStyle/>
          <a:p>
            <a:endParaRPr lang="fr-LU"/>
          </a:p>
        </p:txBody>
      </p:sp>
      <p:sp>
        <p:nvSpPr>
          <p:cNvPr id="9" name="Slide Number Placeholder 8"/>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90707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Date Placeholder 2"/>
          <p:cNvSpPr>
            <a:spLocks noGrp="1"/>
          </p:cNvSpPr>
          <p:nvPr>
            <p:ph type="dt" sz="half" idx="10"/>
          </p:nvPr>
        </p:nvSpPr>
        <p:spPr/>
        <p:txBody>
          <a:bodyPr/>
          <a:lstStyle/>
          <a:p>
            <a:fld id="{B1C2B3F7-E61C-45AF-B1B3-B3C659E79484}" type="datetime1">
              <a:rPr lang="fr-LU" smtClean="0"/>
              <a:t>15/01/2021</a:t>
            </a:fld>
            <a:endParaRPr lang="fr-LU"/>
          </a:p>
        </p:txBody>
      </p:sp>
      <p:sp>
        <p:nvSpPr>
          <p:cNvPr id="4" name="Footer Placeholder 3"/>
          <p:cNvSpPr>
            <a:spLocks noGrp="1"/>
          </p:cNvSpPr>
          <p:nvPr>
            <p:ph type="ftr" sz="quarter" idx="11"/>
          </p:nvPr>
        </p:nvSpPr>
        <p:spPr/>
        <p:txBody>
          <a:bodyPr/>
          <a:lstStyle/>
          <a:p>
            <a:endParaRPr lang="fr-LU"/>
          </a:p>
        </p:txBody>
      </p:sp>
      <p:sp>
        <p:nvSpPr>
          <p:cNvPr id="5" name="Slide Number Placeholder 4"/>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102967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0F58E-F12D-4531-A564-10C051FA9DE9}" type="datetime1">
              <a:rPr lang="fr-LU" smtClean="0"/>
              <a:t>15/01/2021</a:t>
            </a:fld>
            <a:endParaRPr lang="fr-LU"/>
          </a:p>
        </p:txBody>
      </p:sp>
      <p:sp>
        <p:nvSpPr>
          <p:cNvPr id="3" name="Footer Placeholder 2"/>
          <p:cNvSpPr>
            <a:spLocks noGrp="1"/>
          </p:cNvSpPr>
          <p:nvPr>
            <p:ph type="ftr" sz="quarter" idx="11"/>
          </p:nvPr>
        </p:nvSpPr>
        <p:spPr/>
        <p:txBody>
          <a:bodyPr/>
          <a:lstStyle/>
          <a:p>
            <a:endParaRPr lang="fr-LU"/>
          </a:p>
        </p:txBody>
      </p:sp>
      <p:sp>
        <p:nvSpPr>
          <p:cNvPr id="4" name="Slide Number Placeholder 3"/>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3480148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L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19E9DF-CF6E-4E93-B174-67F9A26BA224}" type="datetime1">
              <a:rPr lang="fr-LU" smtClean="0"/>
              <a:t>15/01/2021</a:t>
            </a:fld>
            <a:endParaRPr lang="fr-LU"/>
          </a:p>
        </p:txBody>
      </p:sp>
      <p:sp>
        <p:nvSpPr>
          <p:cNvPr id="6" name="Footer Placeholder 5"/>
          <p:cNvSpPr>
            <a:spLocks noGrp="1"/>
          </p:cNvSpPr>
          <p:nvPr>
            <p:ph type="ftr" sz="quarter" idx="11"/>
          </p:nvPr>
        </p:nvSpPr>
        <p:spPr/>
        <p:txBody>
          <a:bodyPr/>
          <a:lstStyle/>
          <a:p>
            <a:endParaRPr lang="fr-LU"/>
          </a:p>
        </p:txBody>
      </p:sp>
      <p:sp>
        <p:nvSpPr>
          <p:cNvPr id="7" name="Slide Number Placeholder 6"/>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214642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L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L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C446AB-C792-431C-8F3E-2A46D873263A}" type="datetime1">
              <a:rPr lang="fr-LU" smtClean="0"/>
              <a:t>15/01/2021</a:t>
            </a:fld>
            <a:endParaRPr lang="fr-LU"/>
          </a:p>
        </p:txBody>
      </p:sp>
      <p:sp>
        <p:nvSpPr>
          <p:cNvPr id="6" name="Footer Placeholder 5"/>
          <p:cNvSpPr>
            <a:spLocks noGrp="1"/>
          </p:cNvSpPr>
          <p:nvPr>
            <p:ph type="ftr" sz="quarter" idx="11"/>
          </p:nvPr>
        </p:nvSpPr>
        <p:spPr/>
        <p:txBody>
          <a:bodyPr/>
          <a:lstStyle/>
          <a:p>
            <a:endParaRPr lang="fr-LU"/>
          </a:p>
        </p:txBody>
      </p:sp>
      <p:sp>
        <p:nvSpPr>
          <p:cNvPr id="7" name="Slide Number Placeholder 6"/>
          <p:cNvSpPr>
            <a:spLocks noGrp="1"/>
          </p:cNvSpPr>
          <p:nvPr>
            <p:ph type="sldNum" sz="quarter" idx="12"/>
          </p:nvPr>
        </p:nvSpPr>
        <p:spPr/>
        <p:txBody>
          <a:bodyPr/>
          <a:lstStyle/>
          <a:p>
            <a:fld id="{96E69AC9-FB56-4D7A-A4CD-7E8A5AC15D15}" type="slidenum">
              <a:rPr lang="fr-LU" smtClean="0"/>
              <a:t>‹#›</a:t>
            </a:fld>
            <a:endParaRPr lang="fr-LU"/>
          </a:p>
        </p:txBody>
      </p:sp>
    </p:spTree>
    <p:extLst>
      <p:ext uri="{BB962C8B-B14F-4D97-AF65-F5344CB8AC3E}">
        <p14:creationId xmlns:p14="http://schemas.microsoft.com/office/powerpoint/2010/main" val="82821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L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D069D-6283-4ED8-87DD-18536D4DCD27}" type="datetime1">
              <a:rPr lang="fr-LU" smtClean="0"/>
              <a:t>15/01/2021</a:t>
            </a:fld>
            <a:endParaRPr lang="fr-L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L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69AC9-FB56-4D7A-A4CD-7E8A5AC15D15}" type="slidenum">
              <a:rPr lang="fr-LU" smtClean="0"/>
              <a:t>‹#›</a:t>
            </a:fld>
            <a:endParaRPr lang="fr-LU"/>
          </a:p>
        </p:txBody>
      </p:sp>
    </p:spTree>
    <p:extLst>
      <p:ext uri="{BB962C8B-B14F-4D97-AF65-F5344CB8AC3E}">
        <p14:creationId xmlns:p14="http://schemas.microsoft.com/office/powerpoint/2010/main" val="343078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CH" sz="9600" b="1" dirty="0" smtClean="0"/>
              <a:t>REBEFI</a:t>
            </a:r>
            <a:endParaRPr lang="fr-LU" sz="9600" b="1" dirty="0"/>
          </a:p>
        </p:txBody>
      </p:sp>
      <p:sp>
        <p:nvSpPr>
          <p:cNvPr id="3" name="Subtitle 2"/>
          <p:cNvSpPr>
            <a:spLocks noGrp="1"/>
          </p:cNvSpPr>
          <p:nvPr>
            <p:ph type="subTitle" idx="1"/>
          </p:nvPr>
        </p:nvSpPr>
        <p:spPr>
          <a:xfrm>
            <a:off x="285750" y="4521994"/>
            <a:ext cx="6572250" cy="1655762"/>
          </a:xfrm>
        </p:spPr>
        <p:txBody>
          <a:bodyPr>
            <a:normAutofit fontScale="85000" lnSpcReduction="20000"/>
          </a:bodyPr>
          <a:lstStyle/>
          <a:p>
            <a:r>
              <a:rPr lang="fr-CH" sz="9500" dirty="0" smtClean="0">
                <a:solidFill>
                  <a:srgbClr val="E40520"/>
                </a:solidFill>
              </a:rPr>
              <a:t>LOI RFT</a:t>
            </a:r>
          </a:p>
          <a:p>
            <a:r>
              <a:rPr lang="fr-CH" dirty="0" smtClean="0">
                <a:solidFill>
                  <a:srgbClr val="5A5A59"/>
                </a:solidFill>
              </a:rPr>
              <a:t>Le registre des fiducies et des trusts</a:t>
            </a:r>
          </a:p>
          <a:p>
            <a:r>
              <a:rPr lang="fr-CH" dirty="0" smtClean="0">
                <a:solidFill>
                  <a:srgbClr val="5A5A59"/>
                </a:solidFill>
              </a:rPr>
              <a:t>Loi du 10 juillet 2020</a:t>
            </a:r>
            <a:endParaRPr lang="fr-LU" dirty="0">
              <a:solidFill>
                <a:srgbClr val="5A5A59"/>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1</a:t>
            </a:fld>
            <a:endParaRPr lang="fr-LU"/>
          </a:p>
        </p:txBody>
      </p:sp>
      <p:pic>
        <p:nvPicPr>
          <p:cNvPr id="5"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036729" y="4772099"/>
            <a:ext cx="4392612" cy="1155552"/>
          </a:xfrm>
          <a:prstGeom prst="rect">
            <a:avLst/>
          </a:prstGeom>
          <a:noFill/>
          <a:ln w="9525">
            <a:noFill/>
            <a:miter lim="800000"/>
            <a:headEnd/>
            <a:tailEnd/>
          </a:ln>
        </p:spPr>
      </p:pic>
      <p:pic>
        <p:nvPicPr>
          <p:cNvPr id="6" name="Image 3"/>
          <p:cNvPicPr>
            <a:picLocks noChangeAspect="1"/>
          </p:cNvPicPr>
          <p:nvPr/>
        </p:nvPicPr>
        <p:blipFill rotWithShape="1">
          <a:blip r:embed="rId3" cstate="print">
            <a:extLst>
              <a:ext uri="{28A0092B-C50C-407E-A947-70E740481C1C}">
                <a14:useLocalDpi xmlns:a14="http://schemas.microsoft.com/office/drawing/2010/main" val="0"/>
              </a:ext>
            </a:extLst>
          </a:blip>
          <a:srcRect l="399" t="16721" r="-399" b="14952"/>
          <a:stretch/>
        </p:blipFill>
        <p:spPr>
          <a:xfrm>
            <a:off x="-13138" y="0"/>
            <a:ext cx="9252520" cy="4237239"/>
          </a:xfrm>
          <a:prstGeom prst="rect">
            <a:avLst/>
          </a:prstGeom>
        </p:spPr>
      </p:pic>
    </p:spTree>
    <p:extLst>
      <p:ext uri="{BB962C8B-B14F-4D97-AF65-F5344CB8AC3E}">
        <p14:creationId xmlns:p14="http://schemas.microsoft.com/office/powerpoint/2010/main" val="457119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515600" cy="1325563"/>
          </a:xfrm>
          <a:solidFill>
            <a:schemeClr val="accent3">
              <a:lumMod val="20000"/>
              <a:lumOff val="80000"/>
            </a:schemeClr>
          </a:solidFill>
        </p:spPr>
        <p:txBody>
          <a:bodyPr/>
          <a:lstStyle/>
          <a:p>
            <a:r>
              <a:rPr lang="fr-CH" dirty="0" smtClean="0">
                <a:solidFill>
                  <a:srgbClr val="E40520"/>
                </a:solidFill>
              </a:rPr>
              <a:t>Traitement des informations par les trustees et fiduciaires</a:t>
            </a:r>
            <a:endParaRPr lang="fr-LU" dirty="0">
              <a:solidFill>
                <a:srgbClr val="E40520"/>
              </a:solidFill>
            </a:endParaRPr>
          </a:p>
        </p:txBody>
      </p:sp>
      <p:sp>
        <p:nvSpPr>
          <p:cNvPr id="3" name="Content Placeholder 2"/>
          <p:cNvSpPr>
            <a:spLocks noGrp="1"/>
          </p:cNvSpPr>
          <p:nvPr>
            <p:ph idx="1"/>
          </p:nvPr>
        </p:nvSpPr>
        <p:spPr>
          <a:xfrm>
            <a:off x="432000" y="2049671"/>
            <a:ext cx="10515600" cy="4008229"/>
          </a:xfrm>
          <a:solidFill>
            <a:schemeClr val="bg1">
              <a:lumMod val="85000"/>
            </a:schemeClr>
          </a:solidFill>
        </p:spPr>
        <p:txBody>
          <a:bodyPr>
            <a:normAutofit/>
          </a:bodyPr>
          <a:lstStyle/>
          <a:p>
            <a:pPr algn="just">
              <a:buClr>
                <a:srgbClr val="5A5A59"/>
              </a:buClr>
              <a:buFont typeface="Wingdings" panose="05000000000000000000" pitchFamily="2" charset="2"/>
              <a:buChar char="Ø"/>
            </a:pPr>
            <a:r>
              <a:rPr lang="fr-CH" sz="2200" b="1" dirty="0" smtClean="0"/>
              <a:t> </a:t>
            </a:r>
            <a:r>
              <a:rPr lang="fr-CH" sz="2200" b="1" dirty="0" smtClean="0">
                <a:solidFill>
                  <a:srgbClr val="5A5A59"/>
                </a:solidFill>
              </a:rPr>
              <a:t>Obtention et conservation </a:t>
            </a:r>
            <a:r>
              <a:rPr lang="fr-CH" sz="2200" dirty="0" smtClean="0"/>
              <a:t>par les trustees et fiduciaires des informations sur les bénéficiaires effectifs de tout trust exprès administré au Grand-Duché de Lux ET de toute fiducie pour lesquels ils occupent la fonction de trustee ou de fiduciaire.</a:t>
            </a:r>
          </a:p>
          <a:p>
            <a:pPr algn="just">
              <a:buClr>
                <a:srgbClr val="5A5A59"/>
              </a:buClr>
              <a:buFont typeface="Wingdings" panose="05000000000000000000" pitchFamily="2" charset="2"/>
              <a:buChar char="Ø"/>
            </a:pPr>
            <a:endParaRPr lang="fr-CH" sz="2200" dirty="0" smtClean="0"/>
          </a:p>
          <a:p>
            <a:pPr algn="just">
              <a:buClr>
                <a:srgbClr val="5A5A59"/>
              </a:buClr>
              <a:buFont typeface="Wingdings" panose="05000000000000000000" pitchFamily="2" charset="2"/>
              <a:buChar char="Ø"/>
            </a:pPr>
            <a:r>
              <a:rPr lang="fr-CH" sz="2200" b="1" dirty="0" smtClean="0"/>
              <a:t> </a:t>
            </a:r>
            <a:r>
              <a:rPr lang="fr-CH" sz="2200" b="1" dirty="0" smtClean="0">
                <a:solidFill>
                  <a:srgbClr val="5A5A59"/>
                </a:solidFill>
              </a:rPr>
              <a:t>Obtention </a:t>
            </a:r>
            <a:r>
              <a:rPr lang="fr-CH" sz="2200" b="1" dirty="0">
                <a:solidFill>
                  <a:srgbClr val="5A5A59"/>
                </a:solidFill>
              </a:rPr>
              <a:t>et conservation </a:t>
            </a:r>
            <a:r>
              <a:rPr lang="fr-CH" sz="2200" dirty="0"/>
              <a:t>par les trustees et fiduciaires des </a:t>
            </a:r>
            <a:r>
              <a:rPr lang="fr-CH" sz="2200" dirty="0" smtClean="0"/>
              <a:t>informations élémentaires  sur les professionnels et entités de droit étranger qui prestent des services au trust ou à la fiducie OU qui entrent en relation d’affaires avec le trust ou la fiducie ET qui ont leur siège social au </a:t>
            </a:r>
            <a:r>
              <a:rPr lang="fr-CH" sz="2200" dirty="0"/>
              <a:t>Grand-Duché </a:t>
            </a:r>
            <a:r>
              <a:rPr lang="fr-CH" sz="2200" dirty="0" smtClean="0"/>
              <a:t>de </a:t>
            </a:r>
            <a:r>
              <a:rPr lang="fr-CH" sz="2200" dirty="0"/>
              <a:t>Lux</a:t>
            </a:r>
            <a:r>
              <a:rPr lang="fr-CH" sz="2200" dirty="0" smtClean="0"/>
              <a:t>.</a:t>
            </a:r>
          </a:p>
          <a:p>
            <a:pPr lvl="1" algn="just">
              <a:buClr>
                <a:srgbClr val="5A5A59"/>
              </a:buClr>
              <a:buFont typeface="Wingdings" panose="05000000000000000000" pitchFamily="2" charset="2"/>
              <a:buChar char="Ø"/>
            </a:pPr>
            <a:endParaRPr lang="fr-CH" sz="2200" dirty="0" smtClean="0"/>
          </a:p>
          <a:p>
            <a:pPr algn="just">
              <a:buClr>
                <a:srgbClr val="5A5A59"/>
              </a:buClr>
              <a:buFont typeface="Wingdings" panose="05000000000000000000" pitchFamily="2" charset="2"/>
              <a:buChar char="Ø"/>
            </a:pPr>
            <a:r>
              <a:rPr lang="fr-CH" sz="2200" b="1" dirty="0" smtClean="0"/>
              <a:t> </a:t>
            </a:r>
            <a:r>
              <a:rPr lang="fr-CH" sz="2200" b="1" dirty="0" smtClean="0">
                <a:solidFill>
                  <a:srgbClr val="5A5A59"/>
                </a:solidFill>
              </a:rPr>
              <a:t>Conservation </a:t>
            </a:r>
            <a:r>
              <a:rPr lang="fr-CH" sz="2200" b="1" dirty="0">
                <a:solidFill>
                  <a:srgbClr val="5A5A59"/>
                </a:solidFill>
              </a:rPr>
              <a:t>des informations </a:t>
            </a:r>
            <a:r>
              <a:rPr lang="fr-CH" sz="2200" dirty="0"/>
              <a:t>par les trustees et fiduciaires pendant 5 ans après la </a:t>
            </a:r>
            <a:r>
              <a:rPr lang="fr-CH" sz="2200" dirty="0" smtClean="0"/>
              <a:t>cessation </a:t>
            </a:r>
            <a:r>
              <a:rPr lang="fr-CH" sz="2200" dirty="0"/>
              <a:t>de leur implication dans le trust ou dans la fiducie.</a:t>
            </a:r>
          </a:p>
          <a:p>
            <a:pPr marL="0" indent="0" algn="just">
              <a:buNone/>
            </a:pPr>
            <a:endParaRPr lang="fr-LU" sz="2400" dirty="0" smtClean="0"/>
          </a:p>
          <a:p>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10</a:t>
            </a:fld>
            <a:endParaRPr lang="fr-LU"/>
          </a:p>
        </p:txBody>
      </p:sp>
    </p:spTree>
    <p:extLst>
      <p:ext uri="{BB962C8B-B14F-4D97-AF65-F5344CB8AC3E}">
        <p14:creationId xmlns:p14="http://schemas.microsoft.com/office/powerpoint/2010/main" val="216784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515600" cy="1325563"/>
          </a:xfrm>
          <a:solidFill>
            <a:schemeClr val="accent3">
              <a:lumMod val="20000"/>
              <a:lumOff val="80000"/>
            </a:schemeClr>
          </a:solidFill>
        </p:spPr>
        <p:txBody>
          <a:bodyPr/>
          <a:lstStyle/>
          <a:p>
            <a:r>
              <a:rPr lang="fr-CH" dirty="0">
                <a:solidFill>
                  <a:srgbClr val="E40520"/>
                </a:solidFill>
              </a:rPr>
              <a:t>Traitement des informations par les </a:t>
            </a:r>
            <a:r>
              <a:rPr lang="fr-CH" dirty="0" smtClean="0">
                <a:solidFill>
                  <a:srgbClr val="E40520"/>
                </a:solidFill>
              </a:rPr>
              <a:t>trustees </a:t>
            </a:r>
            <a:r>
              <a:rPr lang="fr-CH" dirty="0">
                <a:solidFill>
                  <a:srgbClr val="E40520"/>
                </a:solidFill>
              </a:rPr>
              <a:t>et fiduciaires</a:t>
            </a:r>
            <a:endParaRPr lang="fr-LU" dirty="0">
              <a:solidFill>
                <a:srgbClr val="E40520"/>
              </a:solidFill>
            </a:endParaRPr>
          </a:p>
        </p:txBody>
      </p:sp>
      <p:sp>
        <p:nvSpPr>
          <p:cNvPr id="3" name="Content Placeholder 2"/>
          <p:cNvSpPr>
            <a:spLocks noGrp="1"/>
          </p:cNvSpPr>
          <p:nvPr>
            <p:ph idx="1"/>
          </p:nvPr>
        </p:nvSpPr>
        <p:spPr>
          <a:xfrm>
            <a:off x="432000" y="2005012"/>
            <a:ext cx="10440000" cy="4351338"/>
          </a:xfrm>
        </p:spPr>
        <p:txBody>
          <a:bodyPr>
            <a:normAutofit/>
          </a:bodyPr>
          <a:lstStyle/>
          <a:p>
            <a:pPr lvl="0" algn="just">
              <a:buFont typeface="Wingdings" panose="05000000000000000000" pitchFamily="2" charset="2"/>
              <a:buChar char="Ø"/>
            </a:pPr>
            <a:r>
              <a:rPr lang="fr-CH" sz="1600" b="1" dirty="0">
                <a:solidFill>
                  <a:srgbClr val="5A5A59"/>
                </a:solidFill>
              </a:rPr>
              <a:t>Obligation d’identification </a:t>
            </a:r>
            <a:r>
              <a:rPr lang="fr-CH" sz="1600" dirty="0">
                <a:solidFill>
                  <a:prstClr val="black"/>
                </a:solidFill>
              </a:rPr>
              <a:t>de tous les BE dans la fiducie ou le trust exprès en vertu de la définition de l'article 1</a:t>
            </a:r>
            <a:r>
              <a:rPr lang="fr-CH" sz="1600" baseline="30000" dirty="0">
                <a:solidFill>
                  <a:prstClr val="black"/>
                </a:solidFill>
              </a:rPr>
              <a:t>ier</a:t>
            </a:r>
            <a:r>
              <a:rPr lang="fr-CH" sz="1600" dirty="0">
                <a:solidFill>
                  <a:prstClr val="black"/>
                </a:solidFill>
              </a:rPr>
              <a:t> (7) b) de la loi modifiée du 12 novembre 2004 relative à la lutte contre le blanchiment et contre le financement du terrorisme</a:t>
            </a:r>
            <a:r>
              <a:rPr lang="fr-CH" sz="1600" dirty="0" smtClean="0">
                <a:solidFill>
                  <a:prstClr val="black"/>
                </a:solidFill>
              </a:rPr>
              <a:t>.</a:t>
            </a:r>
            <a:endParaRPr lang="fr-CH" sz="1600" dirty="0">
              <a:solidFill>
                <a:prstClr val="black"/>
              </a:solidFill>
            </a:endParaRPr>
          </a:p>
          <a:p>
            <a:pPr lvl="0" algn="just">
              <a:buFont typeface="Wingdings" panose="05000000000000000000" pitchFamily="2" charset="2"/>
              <a:buChar char="Ø"/>
            </a:pPr>
            <a:r>
              <a:rPr lang="fr-CH" sz="1600" b="1" dirty="0">
                <a:solidFill>
                  <a:srgbClr val="5A5A59"/>
                </a:solidFill>
              </a:rPr>
              <a:t>Fourniture par les trustees et fiduciaires aux autorités nationales des informations </a:t>
            </a:r>
            <a:r>
              <a:rPr lang="fr-CH" sz="1600" dirty="0">
                <a:solidFill>
                  <a:prstClr val="black"/>
                </a:solidFill>
              </a:rPr>
              <a:t>sur les acteurs présents dans l’acte de fiducie ou de trust exprès ainsi que:</a:t>
            </a:r>
          </a:p>
          <a:p>
            <a:pPr marL="800100" lvl="1" indent="-342900" algn="just"/>
            <a:r>
              <a:rPr lang="fr-CH" sz="1600" dirty="0">
                <a:solidFill>
                  <a:prstClr val="black"/>
                </a:solidFill>
              </a:rPr>
              <a:t>du numéro d’immatriculation unique, ou</a:t>
            </a:r>
          </a:p>
          <a:p>
            <a:pPr marL="800100" lvl="1" indent="-342900" algn="just"/>
            <a:r>
              <a:rPr lang="fr-CH" sz="1600" dirty="0">
                <a:solidFill>
                  <a:prstClr val="black"/>
                </a:solidFill>
              </a:rPr>
              <a:t>de l’attestation apportant preuve de l’enregistrement dans un registre équivalent dans un autre EM  ou un extrait des informations sur les bénéficiaires effectifs conservés dans un tel </a:t>
            </a:r>
            <a:r>
              <a:rPr lang="fr-CH" sz="1600" dirty="0" smtClean="0">
                <a:solidFill>
                  <a:prstClr val="black"/>
                </a:solidFill>
              </a:rPr>
              <a:t>registre.</a:t>
            </a:r>
            <a:endParaRPr lang="fr-CH" sz="1600" dirty="0">
              <a:solidFill>
                <a:prstClr val="black"/>
              </a:solidFill>
            </a:endParaRPr>
          </a:p>
          <a:p>
            <a:pPr lvl="0" algn="just">
              <a:buFont typeface="Wingdings" panose="05000000000000000000" pitchFamily="2" charset="2"/>
              <a:buChar char="Ø"/>
            </a:pPr>
            <a:r>
              <a:rPr lang="fr-CH" sz="1600" b="1" dirty="0">
                <a:solidFill>
                  <a:srgbClr val="5A5A59"/>
                </a:solidFill>
              </a:rPr>
              <a:t>Fourniture par les trustees et fiduciaires aux organismes </a:t>
            </a:r>
            <a:r>
              <a:rPr lang="fr-CH" sz="1600" b="1" dirty="0" smtClean="0">
                <a:solidFill>
                  <a:srgbClr val="5A5A59"/>
                </a:solidFill>
              </a:rPr>
              <a:t>d’autorégulation </a:t>
            </a:r>
            <a:r>
              <a:rPr lang="fr-CH" sz="1600" dirty="0" smtClean="0">
                <a:solidFill>
                  <a:prstClr val="black"/>
                </a:solidFill>
              </a:rPr>
              <a:t>(</a:t>
            </a:r>
            <a:r>
              <a:rPr lang="fr-CH" sz="1600" dirty="0">
                <a:solidFill>
                  <a:prstClr val="black"/>
                </a:solidFill>
              </a:rPr>
              <a:t>remplissant leur mission en vertu de la loi LBC/FT) des informations sur les acteurs présents dans l’acte de fiducie ou de trust exprès ainsi que:</a:t>
            </a:r>
          </a:p>
          <a:p>
            <a:pPr lvl="1" algn="just"/>
            <a:r>
              <a:rPr lang="fr-CH" sz="1600" dirty="0" smtClean="0">
                <a:solidFill>
                  <a:prstClr val="black"/>
                </a:solidFill>
              </a:rPr>
              <a:t>   du </a:t>
            </a:r>
            <a:r>
              <a:rPr lang="fr-CH" sz="1600" dirty="0">
                <a:solidFill>
                  <a:prstClr val="black"/>
                </a:solidFill>
              </a:rPr>
              <a:t>numéro d’immatriculation unique, ou</a:t>
            </a:r>
          </a:p>
          <a:p>
            <a:pPr marL="800100" lvl="1" indent="-342900" algn="just"/>
            <a:r>
              <a:rPr lang="fr-CH" sz="1600" dirty="0">
                <a:solidFill>
                  <a:prstClr val="black"/>
                </a:solidFill>
              </a:rPr>
              <a:t>de l’attestation apportant preuve de l’enregistrement dans un registre équivalent dans un autre </a:t>
            </a:r>
            <a:r>
              <a:rPr lang="fr-CH" sz="1600" dirty="0" smtClean="0">
                <a:solidFill>
                  <a:prstClr val="black"/>
                </a:solidFill>
              </a:rPr>
              <a:t>EM </a:t>
            </a:r>
            <a:r>
              <a:rPr lang="fr-CH" sz="1600" dirty="0">
                <a:solidFill>
                  <a:prstClr val="black"/>
                </a:solidFill>
              </a:rPr>
              <a:t>ou un extrait des informations sur les bénéficiaires effectifs conservés dans un tel </a:t>
            </a:r>
            <a:r>
              <a:rPr lang="fr-CH" sz="1600" dirty="0" smtClean="0">
                <a:solidFill>
                  <a:prstClr val="black"/>
                </a:solidFill>
              </a:rPr>
              <a:t>registre.</a:t>
            </a:r>
            <a:endParaRPr lang="fr-CH" sz="1600" dirty="0">
              <a:solidFill>
                <a:prstClr val="black"/>
              </a:solidFill>
            </a:endParaRPr>
          </a:p>
          <a:p>
            <a:pPr algn="just">
              <a:buFont typeface="Wingdings" panose="05000000000000000000" pitchFamily="2" charset="2"/>
              <a:buChar char="Ø"/>
            </a:pPr>
            <a:r>
              <a:rPr lang="fr-CH" sz="1600" b="1" dirty="0" smtClean="0">
                <a:solidFill>
                  <a:srgbClr val="5A5A59"/>
                </a:solidFill>
              </a:rPr>
              <a:t>Fourniture par les trustees et fiduciaires aux professionnels</a:t>
            </a:r>
            <a:r>
              <a:rPr lang="fr-CH" sz="1600" dirty="0" smtClean="0">
                <a:solidFill>
                  <a:srgbClr val="5A5A59"/>
                </a:solidFill>
              </a:rPr>
              <a:t>, </a:t>
            </a:r>
            <a:r>
              <a:rPr lang="fr-CH" sz="1600" dirty="0" smtClean="0"/>
              <a:t>sur demande, aux seules fins de la mise en œuvre de leur obligation de vigilance en vertu de la loi LBC/FT, des informations sur les avoirs du trust et le patrimoine des fiducies détenus ou gérés dans le cadre de la relation d’affaires.</a:t>
            </a:r>
          </a:p>
          <a:p>
            <a:pPr marL="0" indent="0">
              <a:buNone/>
            </a:pPr>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11</a:t>
            </a:fld>
            <a:endParaRPr lang="fr-LU"/>
          </a:p>
        </p:txBody>
      </p:sp>
    </p:spTree>
    <p:extLst>
      <p:ext uri="{BB962C8B-B14F-4D97-AF65-F5344CB8AC3E}">
        <p14:creationId xmlns:p14="http://schemas.microsoft.com/office/powerpoint/2010/main" val="481318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515600" cy="1325563"/>
          </a:xfrm>
          <a:solidFill>
            <a:schemeClr val="accent3">
              <a:lumMod val="20000"/>
              <a:lumOff val="80000"/>
            </a:schemeClr>
          </a:solidFill>
        </p:spPr>
        <p:txBody>
          <a:bodyPr/>
          <a:lstStyle/>
          <a:p>
            <a:r>
              <a:rPr lang="fr-CH" dirty="0" smtClean="0">
                <a:solidFill>
                  <a:srgbClr val="E40520"/>
                </a:solidFill>
              </a:rPr>
              <a:t>Les destinataires des informations obtenues et conservées</a:t>
            </a:r>
            <a:endParaRPr lang="fr-LU" dirty="0">
              <a:solidFill>
                <a:srgbClr val="E40520"/>
              </a:solidFill>
            </a:endParaRPr>
          </a:p>
        </p:txBody>
      </p:sp>
      <p:sp>
        <p:nvSpPr>
          <p:cNvPr id="3" name="Content Placeholder 2"/>
          <p:cNvSpPr>
            <a:spLocks noGrp="1"/>
          </p:cNvSpPr>
          <p:nvPr>
            <p:ph idx="1"/>
          </p:nvPr>
        </p:nvSpPr>
        <p:spPr>
          <a:xfrm>
            <a:off x="432000" y="2011392"/>
            <a:ext cx="10440000" cy="4268757"/>
          </a:xfrm>
          <a:solidFill>
            <a:schemeClr val="bg1">
              <a:lumMod val="85000"/>
            </a:schemeClr>
          </a:solidFill>
        </p:spPr>
        <p:txBody>
          <a:bodyPr>
            <a:noAutofit/>
          </a:bodyPr>
          <a:lstStyle/>
          <a:p>
            <a:pPr algn="just">
              <a:buClr>
                <a:srgbClr val="5A5A59"/>
              </a:buClr>
              <a:buFont typeface="Wingdings" panose="05000000000000000000" pitchFamily="2" charset="2"/>
              <a:buChar char="Ø"/>
            </a:pPr>
            <a:r>
              <a:rPr lang="fr-CH" sz="2200" dirty="0" smtClean="0"/>
              <a:t>Les autorités nationales telles que définies à l’article 1</a:t>
            </a:r>
            <a:r>
              <a:rPr lang="fr-CH" sz="2200" baseline="30000" dirty="0" smtClean="0"/>
              <a:t>ier</a:t>
            </a:r>
            <a:r>
              <a:rPr lang="fr-CH" sz="2200" dirty="0" smtClean="0"/>
              <a:t> (1) aux fins de leurs missions,     sur demande.</a:t>
            </a:r>
          </a:p>
          <a:p>
            <a:pPr algn="just">
              <a:buClr>
                <a:srgbClr val="5A5A59"/>
              </a:buClr>
              <a:buFont typeface="Wingdings" panose="05000000000000000000" pitchFamily="2" charset="2"/>
              <a:buChar char="Ø"/>
            </a:pPr>
            <a:r>
              <a:rPr lang="fr-CH" sz="2200" dirty="0" smtClean="0"/>
              <a:t>Les organismes d’autorégulation tels que définis à l’article 1</a:t>
            </a:r>
            <a:r>
              <a:rPr lang="fr-CH" sz="2200" baseline="30000" dirty="0" smtClean="0"/>
              <a:t>ier</a:t>
            </a:r>
            <a:r>
              <a:rPr lang="fr-CH" sz="2200" dirty="0" smtClean="0"/>
              <a:t> (7), aux fins de leurs missions, sur demande.</a:t>
            </a:r>
          </a:p>
          <a:p>
            <a:pPr algn="just">
              <a:buClr>
                <a:srgbClr val="5A5A59"/>
              </a:buClr>
              <a:buFont typeface="Wingdings" panose="05000000000000000000" pitchFamily="2" charset="2"/>
              <a:buChar char="Ø"/>
            </a:pPr>
            <a:r>
              <a:rPr lang="fr-CH" sz="2200" dirty="0" smtClean="0"/>
              <a:t>Les professionnels mettant en œuvre leur obligation de vigilance à l’égard de leur clientèle, en vertu de la loi LBC/FT,</a:t>
            </a:r>
          </a:p>
          <a:p>
            <a:pPr algn="just">
              <a:buClr>
                <a:srgbClr val="5A5A59"/>
              </a:buClr>
              <a:buFont typeface="Wingdings" panose="05000000000000000000" pitchFamily="2" charset="2"/>
              <a:buChar char="Ø"/>
            </a:pPr>
            <a:r>
              <a:rPr lang="fr-CH" sz="2200" dirty="0" smtClean="0"/>
              <a:t>Les personnes (PP/PM) présentant un intérêt légitime dans le cadre de la prévention de l’utilisation du système financier aux fins de blanchiment ou de financement du terrorisme</a:t>
            </a:r>
            <a:r>
              <a:rPr lang="fr-CH" sz="2200" dirty="0" smtClean="0">
                <a:sym typeface="Wingdings" panose="05000000000000000000" pitchFamily="2" charset="2"/>
              </a:rPr>
              <a:t> demande d’accès dûment motivé et respectant un certain formalisme (art.27)</a:t>
            </a:r>
            <a:endParaRPr lang="fr-LU" sz="2200" dirty="0"/>
          </a:p>
        </p:txBody>
      </p:sp>
      <p:sp>
        <p:nvSpPr>
          <p:cNvPr id="4" name="Slide Number Placeholder 3"/>
          <p:cNvSpPr>
            <a:spLocks noGrp="1"/>
          </p:cNvSpPr>
          <p:nvPr>
            <p:ph type="sldNum" sz="quarter" idx="12"/>
          </p:nvPr>
        </p:nvSpPr>
        <p:spPr/>
        <p:txBody>
          <a:bodyPr/>
          <a:lstStyle/>
          <a:p>
            <a:fld id="{96E69AC9-FB56-4D7A-A4CD-7E8A5AC15D15}" type="slidenum">
              <a:rPr lang="fr-LU" smtClean="0"/>
              <a:t>12</a:t>
            </a:fld>
            <a:endParaRPr lang="fr-LU"/>
          </a:p>
        </p:txBody>
      </p:sp>
    </p:spTree>
    <p:extLst>
      <p:ext uri="{BB962C8B-B14F-4D97-AF65-F5344CB8AC3E}">
        <p14:creationId xmlns:p14="http://schemas.microsoft.com/office/powerpoint/2010/main" val="1283709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800549"/>
          </a:xfrm>
          <a:solidFill>
            <a:schemeClr val="accent3">
              <a:lumMod val="20000"/>
              <a:lumOff val="80000"/>
            </a:schemeClr>
          </a:solidFill>
        </p:spPr>
        <p:txBody>
          <a:bodyPr>
            <a:normAutofit/>
          </a:bodyPr>
          <a:lstStyle/>
          <a:p>
            <a:r>
              <a:rPr lang="fr-CH" sz="4400" dirty="0" smtClean="0">
                <a:solidFill>
                  <a:srgbClr val="E40520"/>
                </a:solidFill>
              </a:rPr>
              <a:t>Conservation des informations dans le RFT</a:t>
            </a:r>
            <a:endParaRPr lang="fr-LU" sz="4400" dirty="0">
              <a:solidFill>
                <a:srgbClr val="E40520"/>
              </a:solidFill>
            </a:endParaRPr>
          </a:p>
        </p:txBody>
      </p:sp>
      <p:sp>
        <p:nvSpPr>
          <p:cNvPr id="3" name="Text Placeholder 2"/>
          <p:cNvSpPr>
            <a:spLocks noGrp="1"/>
          </p:cNvSpPr>
          <p:nvPr>
            <p:ph type="body" idx="1"/>
          </p:nvPr>
        </p:nvSpPr>
        <p:spPr>
          <a:xfrm>
            <a:off x="432000" y="1814687"/>
            <a:ext cx="10440000" cy="3959525"/>
          </a:xfrm>
        </p:spPr>
        <p:txBody>
          <a:bodyPr>
            <a:normAutofit fontScale="92500"/>
          </a:bodyPr>
          <a:lstStyle/>
          <a:p>
            <a:r>
              <a:rPr lang="fr-CH" dirty="0">
                <a:solidFill>
                  <a:schemeClr val="tx1"/>
                </a:solidFill>
              </a:rPr>
              <a:t>L’inscription et les informations contenues dans le </a:t>
            </a:r>
            <a:r>
              <a:rPr lang="fr-CH" dirty="0" smtClean="0">
                <a:solidFill>
                  <a:schemeClr val="tx1"/>
                </a:solidFill>
              </a:rPr>
              <a:t>RFT </a:t>
            </a:r>
            <a:r>
              <a:rPr lang="fr-CH" dirty="0">
                <a:solidFill>
                  <a:schemeClr val="tx1"/>
                </a:solidFill>
              </a:rPr>
              <a:t>sont conservées </a:t>
            </a:r>
            <a:r>
              <a:rPr lang="fr-CH" b="1" dirty="0">
                <a:solidFill>
                  <a:srgbClr val="5A5A59"/>
                </a:solidFill>
              </a:rPr>
              <a:t>pendant 5 ans </a:t>
            </a:r>
            <a:r>
              <a:rPr lang="fr-CH" dirty="0">
                <a:solidFill>
                  <a:schemeClr val="tx1"/>
                </a:solidFill>
              </a:rPr>
              <a:t>après soit</a:t>
            </a:r>
            <a:r>
              <a:rPr lang="fr-CH" dirty="0" smtClean="0">
                <a:solidFill>
                  <a:schemeClr val="tx1"/>
                </a:solidFill>
              </a:rPr>
              <a:t>:</a:t>
            </a:r>
          </a:p>
          <a:p>
            <a:endParaRPr lang="fr-CH" dirty="0">
              <a:solidFill>
                <a:schemeClr val="tx1"/>
              </a:solidFill>
            </a:endParaRPr>
          </a:p>
          <a:p>
            <a:pPr marL="342900" indent="-342900">
              <a:buClr>
                <a:srgbClr val="5A5A59"/>
              </a:buClr>
              <a:buFont typeface="Wingdings" panose="05000000000000000000" pitchFamily="2" charset="2"/>
              <a:buChar char="Ø"/>
            </a:pPr>
            <a:r>
              <a:rPr lang="fr-CH" dirty="0">
                <a:solidFill>
                  <a:schemeClr val="tx1"/>
                </a:solidFill>
              </a:rPr>
              <a:t>La fin de la fiducie ou du trust, </a:t>
            </a:r>
          </a:p>
          <a:p>
            <a:pPr marL="342900" indent="-342900">
              <a:buClr>
                <a:srgbClr val="5A5A59"/>
              </a:buClr>
              <a:buFont typeface="Wingdings" panose="05000000000000000000" pitchFamily="2" charset="2"/>
              <a:buChar char="Ø"/>
            </a:pPr>
            <a:r>
              <a:rPr lang="fr-CH" dirty="0">
                <a:solidFill>
                  <a:schemeClr val="tx1"/>
                </a:solidFill>
              </a:rPr>
              <a:t>Les motifs de l’inscription des informations ont cessé d’exister (les conditions pour lesquelles l’inscription est prévue à l'article 13 §1 et §2 ne sont plus remplies),</a:t>
            </a:r>
          </a:p>
          <a:p>
            <a:pPr marL="342900" indent="-342900">
              <a:buClr>
                <a:srgbClr val="5A5A59"/>
              </a:buClr>
              <a:buFont typeface="Wingdings" panose="05000000000000000000" pitchFamily="2" charset="2"/>
              <a:buChar char="Ø"/>
            </a:pPr>
            <a:r>
              <a:rPr lang="fr-CH" dirty="0">
                <a:solidFill>
                  <a:schemeClr val="tx1"/>
                </a:solidFill>
              </a:rPr>
              <a:t>Après la cessation de l’implication de la personne </a:t>
            </a:r>
            <a:r>
              <a:rPr lang="fr-CH" dirty="0" smtClean="0">
                <a:solidFill>
                  <a:schemeClr val="tx1"/>
                </a:solidFill>
              </a:rPr>
              <a:t>concernée (BE de la fiducie ou du trust).</a:t>
            </a:r>
          </a:p>
          <a:p>
            <a:endParaRPr lang="fr-CH" dirty="0">
              <a:solidFill>
                <a:schemeClr val="tx1"/>
              </a:solidFill>
            </a:endParaRPr>
          </a:p>
          <a:p>
            <a:r>
              <a:rPr lang="fr-CH" dirty="0">
                <a:solidFill>
                  <a:srgbClr val="5A5A59"/>
                </a:solidFill>
                <a:sym typeface="Wingdings" panose="05000000000000000000" pitchFamily="2" charset="2"/>
              </a:rPr>
              <a:t></a:t>
            </a:r>
            <a:r>
              <a:rPr lang="fr-CH" dirty="0">
                <a:solidFill>
                  <a:schemeClr val="tx1"/>
                </a:solidFill>
                <a:sym typeface="Wingdings" panose="05000000000000000000" pitchFamily="2" charset="2"/>
              </a:rPr>
              <a:t> Alignement sur les délais de conservation prévus par la loi LBC/FT</a:t>
            </a:r>
            <a:endParaRPr lang="fr-LU" dirty="0">
              <a:solidFill>
                <a:schemeClr val="tx1"/>
              </a:solidFill>
            </a:endParaRPr>
          </a:p>
          <a:p>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13</a:t>
            </a:fld>
            <a:endParaRPr lang="fr-LU"/>
          </a:p>
        </p:txBody>
      </p:sp>
    </p:spTree>
    <p:extLst>
      <p:ext uri="{BB962C8B-B14F-4D97-AF65-F5344CB8AC3E}">
        <p14:creationId xmlns:p14="http://schemas.microsoft.com/office/powerpoint/2010/main" val="3539522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p:cNvSpPr/>
          <p:nvPr/>
        </p:nvSpPr>
        <p:spPr>
          <a:xfrm>
            <a:off x="822525" y="1029392"/>
            <a:ext cx="10440000" cy="4154984"/>
          </a:xfrm>
          <a:prstGeom prst="rect">
            <a:avLst/>
          </a:prstGeom>
          <a:solidFill>
            <a:schemeClr val="accent3">
              <a:lumMod val="20000"/>
              <a:lumOff val="80000"/>
            </a:schemeClr>
          </a:solidFill>
        </p:spPr>
        <p:txBody>
          <a:bodyPr wrap="square">
            <a:spAutoFit/>
          </a:bodyPr>
          <a:lstStyle/>
          <a:p>
            <a:pPr algn="ctr"/>
            <a:r>
              <a:rPr lang="fr-LU" sz="4400" dirty="0" smtClean="0">
                <a:solidFill>
                  <a:srgbClr val="5A5A59"/>
                </a:solidFill>
                <a:effectLst>
                  <a:outerShdw blurRad="38100" dist="38100" dir="2700000" algn="tl">
                    <a:srgbClr val="000000">
                      <a:alpha val="43137"/>
                    </a:srgbClr>
                  </a:outerShdw>
                </a:effectLst>
              </a:rPr>
              <a:t>Toutes les informations doivent être </a:t>
            </a:r>
            <a:r>
              <a:rPr lang="fr-LU" sz="4400" dirty="0" smtClean="0">
                <a:solidFill>
                  <a:srgbClr val="E40520"/>
                </a:solidFill>
                <a:effectLst>
                  <a:outerShdw blurRad="38100" dist="38100" dir="2700000" algn="tl">
                    <a:srgbClr val="000000">
                      <a:alpha val="43137"/>
                    </a:srgbClr>
                  </a:outerShdw>
                </a:effectLst>
              </a:rPr>
              <a:t>adéquates, exactes et actuelles</a:t>
            </a:r>
            <a:r>
              <a:rPr lang="fr-LU" sz="4400" dirty="0" smtClean="0">
                <a:solidFill>
                  <a:srgbClr val="5A5A59"/>
                </a:solidFill>
                <a:effectLst>
                  <a:outerShdw blurRad="38100" dist="38100" dir="2700000" algn="tl">
                    <a:srgbClr val="000000">
                      <a:alpha val="43137"/>
                    </a:srgbClr>
                  </a:outerShdw>
                </a:effectLst>
              </a:rPr>
              <a:t>.</a:t>
            </a:r>
            <a:br>
              <a:rPr lang="fr-LU" sz="4400" dirty="0" smtClean="0">
                <a:solidFill>
                  <a:srgbClr val="5A5A59"/>
                </a:solidFill>
                <a:effectLst>
                  <a:outerShdw blurRad="38100" dist="38100" dir="2700000" algn="tl">
                    <a:srgbClr val="000000">
                      <a:alpha val="43137"/>
                    </a:srgbClr>
                  </a:outerShdw>
                </a:effectLst>
              </a:rPr>
            </a:br>
            <a:r>
              <a:rPr lang="fr-LU" sz="4400" dirty="0" smtClean="0">
                <a:solidFill>
                  <a:srgbClr val="5A5A59"/>
                </a:solidFill>
                <a:effectLst>
                  <a:outerShdw blurRad="38100" dist="38100" dir="2700000" algn="tl">
                    <a:srgbClr val="000000">
                      <a:alpha val="43137"/>
                    </a:srgbClr>
                  </a:outerShdw>
                </a:effectLst>
              </a:rPr>
              <a:t/>
            </a:r>
            <a:br>
              <a:rPr lang="fr-LU" sz="4400" dirty="0" smtClean="0">
                <a:solidFill>
                  <a:srgbClr val="5A5A59"/>
                </a:solidFill>
                <a:effectLst>
                  <a:outerShdw blurRad="38100" dist="38100" dir="2700000" algn="tl">
                    <a:srgbClr val="000000">
                      <a:alpha val="43137"/>
                    </a:srgbClr>
                  </a:outerShdw>
                </a:effectLst>
              </a:rPr>
            </a:br>
            <a:r>
              <a:rPr lang="fr-LU" sz="4400" dirty="0" smtClean="0">
                <a:solidFill>
                  <a:srgbClr val="5A5A59"/>
                </a:solidFill>
                <a:effectLst>
                  <a:outerShdw blurRad="38100" dist="38100" dir="2700000" algn="tl">
                    <a:srgbClr val="000000">
                      <a:alpha val="43137"/>
                    </a:srgbClr>
                  </a:outerShdw>
                </a:effectLst>
              </a:rPr>
              <a:t>Ces informations doivent être mises à jour dans </a:t>
            </a:r>
            <a:r>
              <a:rPr lang="fr-LU" sz="4400" dirty="0" smtClean="0">
                <a:solidFill>
                  <a:srgbClr val="E40520"/>
                </a:solidFill>
                <a:effectLst>
                  <a:outerShdw blurRad="38100" dist="38100" dir="2700000" algn="tl">
                    <a:srgbClr val="000000">
                      <a:alpha val="43137"/>
                    </a:srgbClr>
                  </a:outerShdw>
                </a:effectLst>
              </a:rPr>
              <a:t>un délai raisonnable</a:t>
            </a:r>
            <a:r>
              <a:rPr lang="fr-LU" sz="4400" dirty="0" smtClean="0">
                <a:solidFill>
                  <a:srgbClr val="5A5A59"/>
                </a:solidFill>
                <a:effectLst>
                  <a:outerShdw blurRad="38100" dist="38100" dir="2700000" algn="tl">
                    <a:srgbClr val="000000">
                      <a:alpha val="43137"/>
                    </a:srgbClr>
                  </a:outerShdw>
                </a:effectLst>
              </a:rPr>
              <a:t> et </a:t>
            </a:r>
            <a:r>
              <a:rPr lang="fr-LU" sz="4400" dirty="0" smtClean="0">
                <a:solidFill>
                  <a:srgbClr val="E40520"/>
                </a:solidFill>
                <a:effectLst>
                  <a:outerShdw blurRad="38100" dist="38100" dir="2700000" algn="tl">
                    <a:srgbClr val="000000">
                      <a:alpha val="43137"/>
                    </a:srgbClr>
                  </a:outerShdw>
                </a:effectLst>
              </a:rPr>
              <a:t>après tout changement</a:t>
            </a:r>
            <a:r>
              <a:rPr lang="fr-LU" sz="4400" dirty="0" smtClean="0">
                <a:solidFill>
                  <a:srgbClr val="5A5A59"/>
                </a:solidFill>
                <a:effectLst>
                  <a:outerShdw blurRad="38100" dist="38100" dir="2700000" algn="tl">
                    <a:srgbClr val="000000">
                      <a:alpha val="43137"/>
                    </a:srgbClr>
                  </a:outerShdw>
                </a:effectLst>
              </a:rPr>
              <a:t>.</a:t>
            </a:r>
            <a:endParaRPr lang="fr-LU" sz="4400" dirty="0">
              <a:solidFill>
                <a:srgbClr val="5A5A59"/>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96E69AC9-FB56-4D7A-A4CD-7E8A5AC15D15}" type="slidenum">
              <a:rPr lang="fr-LU" smtClean="0"/>
              <a:t>14</a:t>
            </a:fld>
            <a:endParaRPr lang="fr-LU"/>
          </a:p>
        </p:txBody>
      </p:sp>
    </p:spTree>
    <p:extLst>
      <p:ext uri="{BB962C8B-B14F-4D97-AF65-F5344CB8AC3E}">
        <p14:creationId xmlns:p14="http://schemas.microsoft.com/office/powerpoint/2010/main" val="289577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E69AC9-FB56-4D7A-A4CD-7E8A5AC15D15}" type="slidenum">
              <a:rPr lang="fr-LU" smtClean="0"/>
              <a:t>15</a:t>
            </a:fld>
            <a:endParaRPr lang="fr-LU"/>
          </a:p>
        </p:txBody>
      </p:sp>
      <p:sp>
        <p:nvSpPr>
          <p:cNvPr id="3" name="Title 1"/>
          <p:cNvSpPr txBox="1">
            <a:spLocks/>
          </p:cNvSpPr>
          <p:nvPr/>
        </p:nvSpPr>
        <p:spPr>
          <a:xfrm>
            <a:off x="691550" y="365125"/>
            <a:ext cx="10662250" cy="5991225"/>
          </a:xfrm>
          <a:prstGeom prst="rect">
            <a:avLst/>
          </a:prstGeom>
          <a:solidFill>
            <a:schemeClr val="accent3">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b="1" dirty="0">
                <a:solidFill>
                  <a:srgbClr val="E40520"/>
                </a:solidFill>
              </a:rPr>
              <a:t> </a:t>
            </a:r>
            <a:r>
              <a:rPr lang="fr-CH" b="1" dirty="0" smtClean="0">
                <a:solidFill>
                  <a:srgbClr val="E40520"/>
                </a:solidFill>
              </a:rPr>
              <a:t>     </a:t>
            </a:r>
            <a:r>
              <a:rPr lang="fr-CH" sz="5400" b="1" dirty="0" smtClean="0">
                <a:solidFill>
                  <a:srgbClr val="E40520"/>
                </a:solidFill>
              </a:rPr>
              <a:t>La fonction de l’AED dans le RFT</a:t>
            </a:r>
          </a:p>
        </p:txBody>
      </p:sp>
    </p:spTree>
    <p:extLst>
      <p:ext uri="{BB962C8B-B14F-4D97-AF65-F5344CB8AC3E}">
        <p14:creationId xmlns:p14="http://schemas.microsoft.com/office/powerpoint/2010/main" val="508598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295276"/>
            <a:ext cx="10440000" cy="1462288"/>
          </a:xfrm>
          <a:solidFill>
            <a:schemeClr val="accent3">
              <a:lumMod val="20000"/>
              <a:lumOff val="80000"/>
            </a:schemeClr>
          </a:solidFill>
        </p:spPr>
        <p:txBody>
          <a:bodyPr>
            <a:noAutofit/>
          </a:bodyPr>
          <a:lstStyle/>
          <a:p>
            <a:pPr algn="just"/>
            <a:r>
              <a:rPr lang="fr-CH" sz="3400" b="1" dirty="0" smtClean="0">
                <a:solidFill>
                  <a:srgbClr val="E40520"/>
                </a:solidFill>
              </a:rPr>
              <a:t>L’AED = Autorité de surveillance et de contrôle pour les trustees et fiduciaires tombant sous sa supervision en matière LBC/FT</a:t>
            </a:r>
            <a:endParaRPr lang="fr-LU" sz="3400" b="1" dirty="0">
              <a:solidFill>
                <a:srgbClr val="E40520"/>
              </a:solidFill>
            </a:endParaRPr>
          </a:p>
        </p:txBody>
      </p:sp>
      <p:sp>
        <p:nvSpPr>
          <p:cNvPr id="3" name="Content Placeholder 2"/>
          <p:cNvSpPr>
            <a:spLocks noGrp="1"/>
          </p:cNvSpPr>
          <p:nvPr>
            <p:ph idx="1"/>
          </p:nvPr>
        </p:nvSpPr>
        <p:spPr>
          <a:xfrm>
            <a:off x="432000" y="1881288"/>
            <a:ext cx="10440000" cy="4351338"/>
          </a:xfrm>
        </p:spPr>
        <p:txBody>
          <a:bodyPr>
            <a:normAutofit lnSpcReduction="10000"/>
          </a:bodyPr>
          <a:lstStyle/>
          <a:p>
            <a:pPr marL="0" indent="0" algn="just">
              <a:buNone/>
            </a:pPr>
            <a:endParaRPr lang="fr-CH" dirty="0" smtClean="0"/>
          </a:p>
          <a:p>
            <a:pPr marL="0" indent="0" algn="just">
              <a:buNone/>
            </a:pPr>
            <a:r>
              <a:rPr lang="fr-CH" dirty="0" smtClean="0"/>
              <a:t>L’AED </a:t>
            </a:r>
            <a:r>
              <a:rPr lang="fr-CH" u="sng" dirty="0" smtClean="0"/>
              <a:t>surveille le respect des obligations</a:t>
            </a:r>
            <a:r>
              <a:rPr lang="fr-CH" dirty="0" smtClean="0"/>
              <a:t> des trustees et fiduciaires (obtention, conservation et fourniture  d’information) qui sont établis ou qui résident au Luxembourg </a:t>
            </a:r>
            <a:r>
              <a:rPr lang="fr-CH" b="1" dirty="0" smtClean="0">
                <a:solidFill>
                  <a:srgbClr val="5A5A59"/>
                </a:solidFill>
              </a:rPr>
              <a:t>et qui ne sont pas soumis au pouvoir de surveillance d’une autre autorité de contrôle ou organisme d’autorégulation.</a:t>
            </a:r>
          </a:p>
          <a:p>
            <a:pPr marL="0" indent="0" algn="just">
              <a:buNone/>
            </a:pPr>
            <a:endParaRPr lang="fr-CH" dirty="0"/>
          </a:p>
          <a:p>
            <a:pPr marL="0" indent="0" algn="just">
              <a:buNone/>
            </a:pPr>
            <a:r>
              <a:rPr lang="fr-CH" dirty="0" smtClean="0"/>
              <a:t>A ce titre, l’AED est investie de </a:t>
            </a:r>
            <a:r>
              <a:rPr lang="fr-CH" u="sng" dirty="0" smtClean="0"/>
              <a:t>tous les pouvoirs de surveillance,  d’enquêtes nécessaires, ainsi que des moyens de sanctions</a:t>
            </a:r>
            <a:r>
              <a:rPr lang="fr-CH" dirty="0" smtClean="0"/>
              <a:t> tels que prévus par les dispositions de la loi modifiée «LBC/FT» du 12 novembre 2004.</a:t>
            </a:r>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16</a:t>
            </a:fld>
            <a:endParaRPr lang="fr-LU"/>
          </a:p>
        </p:txBody>
      </p:sp>
    </p:spTree>
    <p:extLst>
      <p:ext uri="{BB962C8B-B14F-4D97-AF65-F5344CB8AC3E}">
        <p14:creationId xmlns:p14="http://schemas.microsoft.com/office/powerpoint/2010/main" val="233326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smtClean="0">
                <a:solidFill>
                  <a:srgbClr val="E40520"/>
                </a:solidFill>
              </a:rPr>
              <a:t>L’AED = gestionnaire du RFT</a:t>
            </a:r>
            <a:endParaRPr lang="fr-LU" dirty="0">
              <a:solidFill>
                <a:srgbClr val="E40520"/>
              </a:solidFill>
            </a:endParaRPr>
          </a:p>
        </p:txBody>
      </p:sp>
      <p:sp>
        <p:nvSpPr>
          <p:cNvPr id="3" name="Content Placeholder 2"/>
          <p:cNvSpPr>
            <a:spLocks noGrp="1"/>
          </p:cNvSpPr>
          <p:nvPr>
            <p:ph idx="1"/>
          </p:nvPr>
        </p:nvSpPr>
        <p:spPr>
          <a:xfrm>
            <a:off x="432000" y="2165619"/>
            <a:ext cx="10440000" cy="2882632"/>
          </a:xfrm>
        </p:spPr>
        <p:txBody>
          <a:bodyPr>
            <a:normAutofit/>
          </a:bodyPr>
          <a:lstStyle/>
          <a:p>
            <a:pPr algn="just">
              <a:buClr>
                <a:srgbClr val="5A5A59"/>
              </a:buClr>
              <a:buFont typeface="Wingdings" panose="05000000000000000000" pitchFamily="2" charset="2"/>
              <a:buChar char="Ø"/>
            </a:pPr>
            <a:r>
              <a:rPr lang="fr-CH" dirty="0" smtClean="0"/>
              <a:t>L’AED est responsable du traitement des informations inscrites dans le RFT.</a:t>
            </a:r>
          </a:p>
          <a:p>
            <a:pPr algn="just">
              <a:buClr>
                <a:srgbClr val="5A5A59"/>
              </a:buClr>
              <a:buFont typeface="Wingdings" panose="05000000000000000000" pitchFamily="2" charset="2"/>
              <a:buChar char="Ø"/>
            </a:pPr>
            <a:r>
              <a:rPr lang="fr-CH" dirty="0" smtClean="0"/>
              <a:t>L’AED est chargée de la </a:t>
            </a:r>
            <a:r>
              <a:rPr lang="fr-CH" b="1" dirty="0" smtClean="0">
                <a:solidFill>
                  <a:srgbClr val="5A5A59"/>
                </a:solidFill>
              </a:rPr>
              <a:t>sauvegarde</a:t>
            </a:r>
            <a:r>
              <a:rPr lang="fr-CH" dirty="0" smtClean="0">
                <a:solidFill>
                  <a:srgbClr val="5A5A59"/>
                </a:solidFill>
              </a:rPr>
              <a:t>,</a:t>
            </a:r>
            <a:r>
              <a:rPr lang="fr-CH" dirty="0" smtClean="0"/>
              <a:t> de </a:t>
            </a:r>
            <a:r>
              <a:rPr lang="fr-CH" b="1" dirty="0" smtClean="0">
                <a:solidFill>
                  <a:srgbClr val="5A5A59"/>
                </a:solidFill>
              </a:rPr>
              <a:t>la gestion administrative </a:t>
            </a:r>
            <a:r>
              <a:rPr lang="fr-CH" dirty="0" smtClean="0"/>
              <a:t>et de la </a:t>
            </a:r>
            <a:r>
              <a:rPr lang="fr-CH" b="1" dirty="0" smtClean="0">
                <a:solidFill>
                  <a:srgbClr val="5A5A59"/>
                </a:solidFill>
              </a:rPr>
              <a:t>mise à disposition</a:t>
            </a:r>
            <a:r>
              <a:rPr lang="fr-CH" dirty="0" smtClean="0">
                <a:solidFill>
                  <a:srgbClr val="5A5A59"/>
                </a:solidFill>
              </a:rPr>
              <a:t> </a:t>
            </a:r>
            <a:r>
              <a:rPr lang="fr-CH" dirty="0" smtClean="0"/>
              <a:t>des informations inscrites dans le RFT.</a:t>
            </a:r>
          </a:p>
          <a:p>
            <a:pPr algn="just">
              <a:buClr>
                <a:srgbClr val="E40520"/>
              </a:buClr>
              <a:buFont typeface="Wingdings" panose="05000000000000000000" pitchFamily="2" charset="2"/>
              <a:buChar char="Ø"/>
            </a:pPr>
            <a:r>
              <a:rPr lang="fr-CH" dirty="0" smtClean="0">
                <a:solidFill>
                  <a:srgbClr val="E40520"/>
                </a:solidFill>
              </a:rPr>
              <a:t>L’AED n’est pas resp</a:t>
            </a:r>
            <a:r>
              <a:rPr lang="fr-CH" dirty="0">
                <a:solidFill>
                  <a:srgbClr val="E40520"/>
                </a:solidFill>
              </a:rPr>
              <a:t>o</a:t>
            </a:r>
            <a:r>
              <a:rPr lang="fr-CH" dirty="0" smtClean="0">
                <a:solidFill>
                  <a:srgbClr val="E40520"/>
                </a:solidFill>
              </a:rPr>
              <a:t>nsable du contenu des inform</a:t>
            </a:r>
            <a:r>
              <a:rPr lang="fr-CH" dirty="0">
                <a:solidFill>
                  <a:srgbClr val="E40520"/>
                </a:solidFill>
              </a:rPr>
              <a:t>a</a:t>
            </a:r>
            <a:r>
              <a:rPr lang="fr-CH" dirty="0" smtClean="0">
                <a:solidFill>
                  <a:srgbClr val="E40520"/>
                </a:solidFill>
              </a:rPr>
              <a:t>tions inscrites dans le RFT.</a:t>
            </a:r>
          </a:p>
        </p:txBody>
      </p:sp>
      <p:sp>
        <p:nvSpPr>
          <p:cNvPr id="4" name="Slide Number Placeholder 3"/>
          <p:cNvSpPr>
            <a:spLocks noGrp="1"/>
          </p:cNvSpPr>
          <p:nvPr>
            <p:ph type="sldNum" sz="quarter" idx="12"/>
          </p:nvPr>
        </p:nvSpPr>
        <p:spPr/>
        <p:txBody>
          <a:bodyPr/>
          <a:lstStyle/>
          <a:p>
            <a:fld id="{96E69AC9-FB56-4D7A-A4CD-7E8A5AC15D15}" type="slidenum">
              <a:rPr lang="fr-LU" smtClean="0"/>
              <a:t>17</a:t>
            </a:fld>
            <a:endParaRPr lang="fr-LU"/>
          </a:p>
        </p:txBody>
      </p:sp>
    </p:spTree>
    <p:extLst>
      <p:ext uri="{BB962C8B-B14F-4D97-AF65-F5344CB8AC3E}">
        <p14:creationId xmlns:p14="http://schemas.microsoft.com/office/powerpoint/2010/main" val="994582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32000" y="432000"/>
            <a:ext cx="10515600" cy="1647825"/>
          </a:xfrm>
          <a:solidFill>
            <a:schemeClr val="accent3">
              <a:lumMod val="20000"/>
              <a:lumOff val="80000"/>
            </a:schemeClr>
          </a:solidFill>
        </p:spPr>
        <p:txBody>
          <a:bodyPr>
            <a:normAutofit fontScale="90000"/>
          </a:bodyPr>
          <a:lstStyle/>
          <a:p>
            <a:pPr algn="just"/>
            <a:r>
              <a:rPr lang="fr-CH" sz="4000" dirty="0" smtClean="0">
                <a:solidFill>
                  <a:srgbClr val="E40520"/>
                </a:solidFill>
              </a:rPr>
              <a:t>Distinction entre fonction de surveillance du respect des obligations d’inscription au RFT et fonction de gestion des informations inscrites au RFT</a:t>
            </a:r>
            <a:endParaRPr lang="fr-LU" dirty="0">
              <a:solidFill>
                <a:srgbClr val="E40520"/>
              </a:solidFill>
            </a:endParaRPr>
          </a:p>
        </p:txBody>
      </p:sp>
      <p:sp>
        <p:nvSpPr>
          <p:cNvPr id="3" name="Content Placeholder 2"/>
          <p:cNvSpPr>
            <a:spLocks noGrp="1"/>
          </p:cNvSpPr>
          <p:nvPr>
            <p:ph type="body" idx="1"/>
          </p:nvPr>
        </p:nvSpPr>
        <p:spPr>
          <a:xfrm>
            <a:off x="432000" y="2363280"/>
            <a:ext cx="5157787" cy="767750"/>
          </a:xfrm>
        </p:spPr>
        <p:txBody>
          <a:bodyPr>
            <a:normAutofit/>
          </a:bodyPr>
          <a:lstStyle/>
          <a:p>
            <a:pPr marL="0" indent="0" algn="just">
              <a:buNone/>
            </a:pPr>
            <a:r>
              <a:rPr lang="fr-CH" sz="1600" dirty="0" smtClean="0">
                <a:solidFill>
                  <a:srgbClr val="5A5A59"/>
                </a:solidFill>
              </a:rPr>
              <a:t>Mission de Surveillance le respect des obligations d’obtention, de conservation et de fourniture des informations sur le BE par les trustee et les fiduciaires</a:t>
            </a:r>
          </a:p>
        </p:txBody>
      </p:sp>
      <p:sp>
        <p:nvSpPr>
          <p:cNvPr id="6" name="Content Placeholder 5"/>
          <p:cNvSpPr>
            <a:spLocks noGrp="1"/>
          </p:cNvSpPr>
          <p:nvPr>
            <p:ph sz="half" idx="2"/>
          </p:nvPr>
        </p:nvSpPr>
        <p:spPr>
          <a:xfrm>
            <a:off x="431999" y="3414485"/>
            <a:ext cx="5157787" cy="2090965"/>
          </a:xfrm>
        </p:spPr>
        <p:txBody>
          <a:bodyPr>
            <a:noAutofit/>
          </a:bodyPr>
          <a:lstStyle/>
          <a:p>
            <a:pPr marL="0" indent="0" algn="ctr">
              <a:buNone/>
            </a:pPr>
            <a:r>
              <a:rPr lang="fr-CH" b="1" dirty="0" smtClean="0">
                <a:solidFill>
                  <a:srgbClr val="E40520"/>
                </a:solidFill>
              </a:rPr>
              <a:t>CSSF</a:t>
            </a:r>
            <a:endParaRPr lang="fr-CH" b="1" dirty="0">
              <a:solidFill>
                <a:srgbClr val="E40520"/>
              </a:solidFill>
            </a:endParaRPr>
          </a:p>
          <a:p>
            <a:pPr marL="0" indent="0" algn="ctr">
              <a:buNone/>
            </a:pPr>
            <a:r>
              <a:rPr lang="fr-CH" b="1" dirty="0">
                <a:solidFill>
                  <a:srgbClr val="E40520"/>
                </a:solidFill>
              </a:rPr>
              <a:t>CAA</a:t>
            </a:r>
          </a:p>
          <a:p>
            <a:pPr marL="0" indent="0" algn="ctr">
              <a:buNone/>
            </a:pPr>
            <a:r>
              <a:rPr lang="fr-CH" b="1" dirty="0">
                <a:solidFill>
                  <a:srgbClr val="E40520"/>
                </a:solidFill>
              </a:rPr>
              <a:t>OAR</a:t>
            </a:r>
          </a:p>
          <a:p>
            <a:pPr marL="0" indent="0" algn="ctr">
              <a:buNone/>
            </a:pPr>
            <a:r>
              <a:rPr lang="fr-CH" b="1" dirty="0" smtClean="0">
                <a:solidFill>
                  <a:srgbClr val="E40520"/>
                </a:solidFill>
              </a:rPr>
              <a:t>AED</a:t>
            </a:r>
          </a:p>
          <a:p>
            <a:pPr marL="0" indent="0" algn="just">
              <a:buNone/>
            </a:pPr>
            <a:r>
              <a:rPr lang="fr-CH" sz="1600" b="1" dirty="0" smtClean="0">
                <a:solidFill>
                  <a:srgbClr val="5A5A59"/>
                </a:solidFill>
              </a:rPr>
              <a:t>Pour les professionnels tombant sous leur champ de surveillance en matière LBC/FT</a:t>
            </a:r>
            <a:endParaRPr lang="fr-LU" sz="1600" b="1" dirty="0">
              <a:solidFill>
                <a:srgbClr val="5A5A59"/>
              </a:solidFill>
            </a:endParaRPr>
          </a:p>
        </p:txBody>
      </p:sp>
      <p:sp>
        <p:nvSpPr>
          <p:cNvPr id="7" name="Text Placeholder 6"/>
          <p:cNvSpPr>
            <a:spLocks noGrp="1"/>
          </p:cNvSpPr>
          <p:nvPr>
            <p:ph type="body" sz="quarter" idx="3"/>
          </p:nvPr>
        </p:nvSpPr>
        <p:spPr>
          <a:xfrm>
            <a:off x="6172200" y="2283845"/>
            <a:ext cx="4775400" cy="847185"/>
          </a:xfrm>
        </p:spPr>
        <p:txBody>
          <a:bodyPr>
            <a:noAutofit/>
          </a:bodyPr>
          <a:lstStyle/>
          <a:p>
            <a:endParaRPr lang="fr-CH" dirty="0" smtClean="0"/>
          </a:p>
          <a:p>
            <a:pPr algn="just"/>
            <a:r>
              <a:rPr lang="fr-CH" sz="1600" dirty="0" smtClean="0">
                <a:solidFill>
                  <a:srgbClr val="5A5A59"/>
                </a:solidFill>
              </a:rPr>
              <a:t>Mission de </a:t>
            </a:r>
            <a:r>
              <a:rPr lang="fr-CH" sz="1600" dirty="0">
                <a:solidFill>
                  <a:srgbClr val="5A5A59"/>
                </a:solidFill>
              </a:rPr>
              <a:t>sauvegarde, </a:t>
            </a:r>
            <a:r>
              <a:rPr lang="fr-CH" sz="1600" dirty="0" smtClean="0">
                <a:solidFill>
                  <a:srgbClr val="5A5A59"/>
                </a:solidFill>
              </a:rPr>
              <a:t>de </a:t>
            </a:r>
            <a:r>
              <a:rPr lang="fr-CH" sz="1600" dirty="0">
                <a:solidFill>
                  <a:srgbClr val="5A5A59"/>
                </a:solidFill>
              </a:rPr>
              <a:t>gestion administrative et de </a:t>
            </a:r>
            <a:r>
              <a:rPr lang="fr-CH" sz="1600" dirty="0" smtClean="0">
                <a:solidFill>
                  <a:srgbClr val="5A5A59"/>
                </a:solidFill>
              </a:rPr>
              <a:t>mise </a:t>
            </a:r>
            <a:r>
              <a:rPr lang="fr-CH" sz="1600" dirty="0">
                <a:solidFill>
                  <a:srgbClr val="5A5A59"/>
                </a:solidFill>
              </a:rPr>
              <a:t>à disposition des informations inscrites dans le RFT</a:t>
            </a:r>
            <a:r>
              <a:rPr lang="fr-CH" sz="1600" dirty="0" smtClean="0">
                <a:solidFill>
                  <a:srgbClr val="5A5A59"/>
                </a:solidFill>
              </a:rPr>
              <a:t>.</a:t>
            </a:r>
            <a:endParaRPr lang="fr-LU" sz="1600" dirty="0"/>
          </a:p>
        </p:txBody>
      </p:sp>
      <p:sp>
        <p:nvSpPr>
          <p:cNvPr id="8" name="Content Placeholder 7"/>
          <p:cNvSpPr>
            <a:spLocks noGrp="1"/>
          </p:cNvSpPr>
          <p:nvPr>
            <p:ph sz="quarter" idx="4"/>
          </p:nvPr>
        </p:nvSpPr>
        <p:spPr>
          <a:xfrm>
            <a:off x="6172200" y="3568236"/>
            <a:ext cx="4667250" cy="2350908"/>
          </a:xfrm>
        </p:spPr>
        <p:txBody>
          <a:bodyPr/>
          <a:lstStyle/>
          <a:p>
            <a:pPr marL="0" indent="0" algn="ctr">
              <a:buNone/>
            </a:pPr>
            <a:endParaRPr lang="fr-CH" dirty="0" smtClean="0"/>
          </a:p>
          <a:p>
            <a:pPr marL="0" indent="0" algn="ctr">
              <a:buNone/>
            </a:pPr>
            <a:r>
              <a:rPr lang="fr-CH" b="1" dirty="0" smtClean="0">
                <a:solidFill>
                  <a:srgbClr val="E40520"/>
                </a:solidFill>
              </a:rPr>
              <a:t>AED</a:t>
            </a:r>
            <a:endParaRPr lang="fr-LU" b="1" dirty="0">
              <a:solidFill>
                <a:srgbClr val="E40520"/>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18</a:t>
            </a:fld>
            <a:endParaRPr lang="fr-LU"/>
          </a:p>
        </p:txBody>
      </p:sp>
    </p:spTree>
    <p:extLst>
      <p:ext uri="{BB962C8B-B14F-4D97-AF65-F5344CB8AC3E}">
        <p14:creationId xmlns:p14="http://schemas.microsoft.com/office/powerpoint/2010/main" val="546580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69AC9-FB56-4D7A-A4CD-7E8A5AC15D15}" type="slidenum">
              <a:rPr lang="fr-LU" smtClean="0"/>
              <a:t>19</a:t>
            </a:fld>
            <a:endParaRPr lang="fr-LU"/>
          </a:p>
        </p:txBody>
      </p:sp>
      <p:sp>
        <p:nvSpPr>
          <p:cNvPr id="6" name="Title 1"/>
          <p:cNvSpPr txBox="1">
            <a:spLocks noGrp="1"/>
          </p:cNvSpPr>
          <p:nvPr>
            <p:ph type="title"/>
          </p:nvPr>
        </p:nvSpPr>
        <p:spPr>
          <a:xfrm>
            <a:off x="838200" y="365125"/>
            <a:ext cx="10652185" cy="5991225"/>
          </a:xfrm>
          <a:prstGeom prst="rect">
            <a:avLst/>
          </a:prstGeom>
          <a:solidFill>
            <a:schemeClr val="accent3">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b="1" dirty="0" smtClean="0"/>
              <a:t>	</a:t>
            </a:r>
            <a:r>
              <a:rPr lang="fr-CH" sz="4800" b="1" dirty="0" smtClean="0"/>
              <a:t>   </a:t>
            </a:r>
            <a:r>
              <a:rPr lang="fr-CH" sz="5400" b="1" dirty="0" smtClean="0">
                <a:solidFill>
                  <a:srgbClr val="E40520"/>
                </a:solidFill>
              </a:rPr>
              <a:t>Les informations à inscrire</a:t>
            </a:r>
            <a:br>
              <a:rPr lang="fr-CH" sz="5400" b="1" dirty="0" smtClean="0">
                <a:solidFill>
                  <a:srgbClr val="E40520"/>
                </a:solidFill>
              </a:rPr>
            </a:br>
            <a:r>
              <a:rPr lang="fr-CH" sz="5400" b="1" dirty="0">
                <a:solidFill>
                  <a:srgbClr val="E40520"/>
                </a:solidFill>
              </a:rPr>
              <a:t>	</a:t>
            </a:r>
            <a:r>
              <a:rPr lang="fr-CH" sz="5400" b="1" dirty="0" smtClean="0">
                <a:solidFill>
                  <a:srgbClr val="E40520"/>
                </a:solidFill>
              </a:rPr>
              <a:t>		    dans le RFT</a:t>
            </a:r>
          </a:p>
        </p:txBody>
      </p:sp>
    </p:spTree>
    <p:extLst>
      <p:ext uri="{BB962C8B-B14F-4D97-AF65-F5344CB8AC3E}">
        <p14:creationId xmlns:p14="http://schemas.microsoft.com/office/powerpoint/2010/main" val="87601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1550" y="365125"/>
            <a:ext cx="10662249" cy="5991225"/>
          </a:xfrm>
          <a:solidFill>
            <a:schemeClr val="accent3">
              <a:lumMod val="20000"/>
              <a:lumOff val="80000"/>
            </a:schemeClr>
          </a:solidFill>
        </p:spPr>
        <p:txBody>
          <a:bodyPr/>
          <a:lstStyle/>
          <a:p>
            <a:r>
              <a:rPr lang="fr-CH" b="1" dirty="0" smtClean="0"/>
              <a:t>	   </a:t>
            </a:r>
            <a:r>
              <a:rPr lang="fr-CH" sz="5400" b="1" dirty="0" smtClean="0">
                <a:solidFill>
                  <a:srgbClr val="E40520"/>
                </a:solidFill>
              </a:rPr>
              <a:t>Présentation de la structure </a:t>
            </a:r>
            <a:br>
              <a:rPr lang="fr-CH" sz="5400" b="1" dirty="0" smtClean="0">
                <a:solidFill>
                  <a:srgbClr val="E40520"/>
                </a:solidFill>
              </a:rPr>
            </a:br>
            <a:r>
              <a:rPr lang="fr-CH" sz="5400" b="1" dirty="0">
                <a:solidFill>
                  <a:srgbClr val="E40520"/>
                </a:solidFill>
              </a:rPr>
              <a:t> </a:t>
            </a:r>
            <a:r>
              <a:rPr lang="fr-CH" sz="5400" b="1" dirty="0" smtClean="0">
                <a:solidFill>
                  <a:srgbClr val="E40520"/>
                </a:solidFill>
              </a:rPr>
              <a:t>		  	   de la «loi RFT»</a:t>
            </a:r>
            <a:endParaRPr lang="fr-LU" sz="5400" b="1" dirty="0">
              <a:solidFill>
                <a:srgbClr val="E40520"/>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2</a:t>
            </a:fld>
            <a:endParaRPr lang="fr-LU"/>
          </a:p>
        </p:txBody>
      </p:sp>
    </p:spTree>
    <p:extLst>
      <p:ext uri="{BB962C8B-B14F-4D97-AF65-F5344CB8AC3E}">
        <p14:creationId xmlns:p14="http://schemas.microsoft.com/office/powerpoint/2010/main" val="4163518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I</a:t>
            </a:r>
            <a:r>
              <a:rPr lang="fr-CH" dirty="0" smtClean="0">
                <a:solidFill>
                  <a:srgbClr val="E40520"/>
                </a:solidFill>
              </a:rPr>
              <a:t>nscription des informations au RFT</a:t>
            </a:r>
            <a:endParaRPr lang="fr-LU" dirty="0">
              <a:solidFill>
                <a:srgbClr val="E40520"/>
              </a:solidFill>
            </a:endParaRPr>
          </a:p>
        </p:txBody>
      </p:sp>
      <p:sp>
        <p:nvSpPr>
          <p:cNvPr id="3" name="Content Placeholder 2"/>
          <p:cNvSpPr>
            <a:spLocks noGrp="1"/>
          </p:cNvSpPr>
          <p:nvPr>
            <p:ph idx="1"/>
          </p:nvPr>
        </p:nvSpPr>
        <p:spPr>
          <a:xfrm>
            <a:off x="432000" y="1595439"/>
            <a:ext cx="10440000" cy="4486274"/>
          </a:xfrm>
        </p:spPr>
        <p:txBody>
          <a:bodyPr>
            <a:normAutofit fontScale="92500" lnSpcReduction="20000"/>
          </a:bodyPr>
          <a:lstStyle/>
          <a:p>
            <a:pPr marL="571500" indent="-571500" algn="just">
              <a:buAutoNum type="romanUcParenR"/>
            </a:pPr>
            <a:r>
              <a:rPr lang="fr-CH" sz="3000" b="1" dirty="0" smtClean="0">
                <a:solidFill>
                  <a:srgbClr val="5A5A59"/>
                </a:solidFill>
              </a:rPr>
              <a:t>Inscription des informations relatives à l’acte de fiducie ou de trust exprès</a:t>
            </a:r>
          </a:p>
          <a:p>
            <a:pPr marL="0" indent="0" algn="just">
              <a:buNone/>
            </a:pPr>
            <a:endParaRPr lang="fr-CH" sz="3000" dirty="0">
              <a:sym typeface="Wingdings" panose="05000000000000000000" pitchFamily="2" charset="2"/>
            </a:endParaRPr>
          </a:p>
          <a:p>
            <a:pPr marL="457200" indent="-457200" algn="just">
              <a:buAutoNum type="alphaUcParenR"/>
            </a:pPr>
            <a:r>
              <a:rPr lang="fr-CH" sz="2400" b="1" u="sng" dirty="0" smtClean="0">
                <a:solidFill>
                  <a:srgbClr val="5A5A59"/>
                </a:solidFill>
              </a:rPr>
              <a:t>Qui entre dans le champ d’application de l’obligation d’inscription au RFT ?:</a:t>
            </a:r>
          </a:p>
          <a:p>
            <a:pPr marL="0" indent="0" algn="just">
              <a:buNone/>
            </a:pPr>
            <a:endParaRPr lang="fr-CH" sz="2400" u="sng" dirty="0" smtClean="0">
              <a:solidFill>
                <a:srgbClr val="5A5A59"/>
              </a:solidFill>
              <a:effectLst>
                <a:outerShdw blurRad="38100" dist="38100" dir="2700000" algn="tl">
                  <a:srgbClr val="000000">
                    <a:alpha val="43137"/>
                  </a:srgbClr>
                </a:outerShdw>
              </a:effectLst>
            </a:endParaRPr>
          </a:p>
          <a:p>
            <a:pPr marL="0" indent="0" algn="just">
              <a:buNone/>
            </a:pPr>
            <a:r>
              <a:rPr lang="fr-CH" sz="2400" dirty="0" smtClean="0"/>
              <a:t>Tout fiducie ou tout trust exprès dont un fiduciaire ou un trustee est établi ou réside au Luxembourg est inscrit dans le Registre des trusts et fiducies:</a:t>
            </a:r>
            <a:endParaRPr lang="fr-CH" sz="2400" dirty="0"/>
          </a:p>
          <a:p>
            <a:pPr algn="just">
              <a:buClr>
                <a:srgbClr val="5A5A59"/>
              </a:buClr>
              <a:buFont typeface="Wingdings" panose="05000000000000000000" pitchFamily="2" charset="2"/>
              <a:buChar char="Ø"/>
            </a:pPr>
            <a:r>
              <a:rPr lang="fr-CH" sz="2400" dirty="0" smtClean="0"/>
              <a:t>Soit inscription au </a:t>
            </a:r>
            <a:r>
              <a:rPr lang="fr-CH" sz="2400" dirty="0" smtClean="0"/>
              <a:t>RFT</a:t>
            </a:r>
            <a:r>
              <a:rPr lang="fr-CH" sz="2400" dirty="0" smtClean="0"/>
              <a:t> </a:t>
            </a:r>
            <a:r>
              <a:rPr lang="fr-CH" sz="2400" dirty="0" smtClean="0"/>
              <a:t>luxembourgeois,</a:t>
            </a:r>
          </a:p>
          <a:p>
            <a:pPr algn="just">
              <a:buClr>
                <a:srgbClr val="5A5A59"/>
              </a:buClr>
              <a:buFont typeface="Wingdings" panose="05000000000000000000" pitchFamily="2" charset="2"/>
              <a:buChar char="Ø"/>
            </a:pPr>
            <a:r>
              <a:rPr lang="fr-CH" sz="2400" dirty="0" smtClean="0"/>
              <a:t>Soit inscription au </a:t>
            </a:r>
            <a:r>
              <a:rPr lang="fr-CH" sz="2400" dirty="0" smtClean="0"/>
              <a:t>RFT </a:t>
            </a:r>
            <a:r>
              <a:rPr lang="fr-CH" sz="2400" dirty="0" smtClean="0"/>
              <a:t>d’un autre EM </a:t>
            </a:r>
            <a:r>
              <a:rPr lang="fr-CH" sz="2400" dirty="0" smtClean="0">
                <a:sym typeface="Wingdings" panose="05000000000000000000" pitchFamily="2" charset="2"/>
              </a:rPr>
              <a:t> obligation de présentation d’une attestation de l’enregistrement ou d’un extrait des informations sur les BE conservées dans un registre tenu par un EM,</a:t>
            </a:r>
          </a:p>
          <a:p>
            <a:pPr algn="just">
              <a:buClr>
                <a:srgbClr val="5A5A59"/>
              </a:buClr>
              <a:buFont typeface="Wingdings" panose="05000000000000000000" pitchFamily="2" charset="2"/>
              <a:buChar char="Ø"/>
            </a:pPr>
            <a:r>
              <a:rPr lang="fr-CH" sz="2400" dirty="0" smtClean="0">
                <a:sym typeface="Wingdings" panose="05000000000000000000" pitchFamily="2" charset="2"/>
              </a:rPr>
              <a:t>Si fiducie et trust exprès n’est ni établi au Luxembourg ni dans un autre EM obligation d’inscription au RFT si fiduciaire ou trustee noue une relation d’affaires au Luxembourg avec un professionnel ou acquiert un bien immobilier situé au Luxembourg.</a:t>
            </a:r>
            <a:endParaRPr lang="fr-CH" sz="2400" dirty="0"/>
          </a:p>
          <a:p>
            <a:pPr marL="0" indent="0" algn="just">
              <a:buNone/>
            </a:pPr>
            <a:endParaRPr lang="fr-LU" sz="2400" dirty="0"/>
          </a:p>
        </p:txBody>
      </p:sp>
      <p:sp>
        <p:nvSpPr>
          <p:cNvPr id="4" name="Slide Number Placeholder 3"/>
          <p:cNvSpPr>
            <a:spLocks noGrp="1"/>
          </p:cNvSpPr>
          <p:nvPr>
            <p:ph type="sldNum" sz="quarter" idx="12"/>
          </p:nvPr>
        </p:nvSpPr>
        <p:spPr/>
        <p:txBody>
          <a:bodyPr/>
          <a:lstStyle/>
          <a:p>
            <a:fld id="{96E69AC9-FB56-4D7A-A4CD-7E8A5AC15D15}" type="slidenum">
              <a:rPr lang="fr-LU" smtClean="0"/>
              <a:t>20</a:t>
            </a:fld>
            <a:endParaRPr lang="fr-LU"/>
          </a:p>
        </p:txBody>
      </p:sp>
    </p:spTree>
    <p:extLst>
      <p:ext uri="{BB962C8B-B14F-4D97-AF65-F5344CB8AC3E}">
        <p14:creationId xmlns:p14="http://schemas.microsoft.com/office/powerpoint/2010/main" val="905740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Inscription des informations au RFT</a:t>
            </a:r>
            <a:endParaRPr lang="fr-LU" dirty="0">
              <a:solidFill>
                <a:srgbClr val="E40520"/>
              </a:solidFill>
            </a:endParaRPr>
          </a:p>
        </p:txBody>
      </p:sp>
      <p:sp>
        <p:nvSpPr>
          <p:cNvPr id="3" name="Content Placeholder 2"/>
          <p:cNvSpPr>
            <a:spLocks noGrp="1"/>
          </p:cNvSpPr>
          <p:nvPr>
            <p:ph idx="1"/>
          </p:nvPr>
        </p:nvSpPr>
        <p:spPr>
          <a:xfrm>
            <a:off x="432000" y="1668506"/>
            <a:ext cx="10440000" cy="4351338"/>
          </a:xfrm>
        </p:spPr>
        <p:txBody>
          <a:bodyPr>
            <a:normAutofit/>
          </a:bodyPr>
          <a:lstStyle/>
          <a:p>
            <a:pPr marL="0" indent="0">
              <a:buNone/>
            </a:pPr>
            <a:r>
              <a:rPr lang="fr-CH" sz="2200" b="1" dirty="0" smtClean="0">
                <a:solidFill>
                  <a:srgbClr val="5A5A59"/>
                </a:solidFill>
                <a:effectLst>
                  <a:outerShdw blurRad="38100" dist="38100" dir="2700000" algn="tl">
                    <a:srgbClr val="000000">
                      <a:alpha val="43137"/>
                    </a:srgbClr>
                  </a:outerShdw>
                </a:effectLst>
              </a:rPr>
              <a:t>B</a:t>
            </a:r>
            <a:r>
              <a:rPr lang="fr-CH" sz="2200" b="1" dirty="0" smtClean="0">
                <a:solidFill>
                  <a:srgbClr val="5A5A59"/>
                </a:solidFill>
              </a:rPr>
              <a:t>) </a:t>
            </a:r>
            <a:r>
              <a:rPr lang="fr-CH" sz="2200" b="1" u="sng" dirty="0" smtClean="0">
                <a:solidFill>
                  <a:srgbClr val="5A5A59"/>
                </a:solidFill>
              </a:rPr>
              <a:t>Quelles informations sont à inscrire quant à l’acte de fiducie ou de trust exprès?</a:t>
            </a:r>
          </a:p>
          <a:p>
            <a:pPr marL="0" indent="0">
              <a:buNone/>
            </a:pPr>
            <a:endParaRPr lang="fr-CH" sz="2200" b="1" u="sng" dirty="0" smtClean="0">
              <a:effectLst>
                <a:outerShdw blurRad="38100" dist="38100" dir="2700000" algn="tl">
                  <a:srgbClr val="000000">
                    <a:alpha val="43137"/>
                  </a:srgbClr>
                </a:outerShdw>
              </a:effectLst>
            </a:endParaRPr>
          </a:p>
          <a:p>
            <a:pPr algn="just">
              <a:buClr>
                <a:srgbClr val="5A5A59"/>
              </a:buClr>
              <a:buFont typeface="Wingdings" panose="05000000000000000000" pitchFamily="2" charset="2"/>
              <a:buChar char="Ø"/>
            </a:pPr>
            <a:r>
              <a:rPr lang="fr-CH" sz="2200" dirty="0" smtClean="0"/>
              <a:t>numéro d’immatriculation,</a:t>
            </a:r>
          </a:p>
          <a:p>
            <a:pPr algn="just">
              <a:buClr>
                <a:srgbClr val="5A5A59"/>
              </a:buClr>
              <a:buFont typeface="Wingdings" panose="05000000000000000000" pitchFamily="2" charset="2"/>
              <a:buChar char="Ø"/>
            </a:pPr>
            <a:r>
              <a:rPr lang="fr-CH" sz="2200" dirty="0" smtClean="0"/>
              <a:t>Dénomination de la fiducie ou du trust exprès,</a:t>
            </a:r>
          </a:p>
          <a:p>
            <a:pPr algn="just">
              <a:buClr>
                <a:srgbClr val="5A5A59"/>
              </a:buClr>
              <a:buFont typeface="Wingdings" panose="05000000000000000000" pitchFamily="2" charset="2"/>
              <a:buChar char="Ø"/>
            </a:pPr>
            <a:r>
              <a:rPr lang="fr-CH" sz="2200" dirty="0" smtClean="0"/>
              <a:t>La date de conclusion de la fiducie ou du trust exprès,</a:t>
            </a:r>
          </a:p>
          <a:p>
            <a:pPr algn="just">
              <a:buClr>
                <a:srgbClr val="5A5A59"/>
              </a:buClr>
              <a:buFont typeface="Wingdings" panose="05000000000000000000" pitchFamily="2" charset="2"/>
              <a:buChar char="Ø"/>
            </a:pPr>
            <a:r>
              <a:rPr lang="fr-CH" sz="2200" dirty="0" smtClean="0"/>
              <a:t>Les informations d’identification pour chaque bénéficiaire effectif de la fiducie ou du trust, </a:t>
            </a:r>
          </a:p>
          <a:p>
            <a:pPr algn="just">
              <a:buClr>
                <a:srgbClr val="5A5A59"/>
              </a:buClr>
              <a:buFont typeface="Wingdings" panose="05000000000000000000" pitchFamily="2" charset="2"/>
              <a:buChar char="Ø"/>
            </a:pPr>
            <a:r>
              <a:rPr lang="fr-CH" sz="2200" dirty="0" smtClean="0"/>
              <a:t>Les informations quant à la détention ou possession par la fiducie ou trust d’une participation de contrôle dans une société ou autre entité juridique (sauf celles visées à l’article 30 §1 directive UE 2015/849, donc visées par le RBE).</a:t>
            </a:r>
          </a:p>
          <a:p>
            <a:pPr marL="0" indent="0">
              <a:buNone/>
            </a:pPr>
            <a:endParaRPr lang="fr-LU" sz="2200" dirty="0"/>
          </a:p>
        </p:txBody>
      </p:sp>
      <p:sp>
        <p:nvSpPr>
          <p:cNvPr id="4" name="Slide Number Placeholder 3"/>
          <p:cNvSpPr>
            <a:spLocks noGrp="1"/>
          </p:cNvSpPr>
          <p:nvPr>
            <p:ph type="sldNum" sz="quarter" idx="12"/>
          </p:nvPr>
        </p:nvSpPr>
        <p:spPr/>
        <p:txBody>
          <a:bodyPr/>
          <a:lstStyle/>
          <a:p>
            <a:fld id="{96E69AC9-FB56-4D7A-A4CD-7E8A5AC15D15}" type="slidenum">
              <a:rPr lang="fr-LU" smtClean="0"/>
              <a:t>21</a:t>
            </a:fld>
            <a:endParaRPr lang="fr-LU"/>
          </a:p>
        </p:txBody>
      </p:sp>
    </p:spTree>
    <p:extLst>
      <p:ext uri="{BB962C8B-B14F-4D97-AF65-F5344CB8AC3E}">
        <p14:creationId xmlns:p14="http://schemas.microsoft.com/office/powerpoint/2010/main" val="836351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432000" y="432000"/>
            <a:ext cx="10440000" cy="900000"/>
          </a:xfrm>
          <a:solidFill>
            <a:schemeClr val="accent3">
              <a:lumMod val="20000"/>
              <a:lumOff val="80000"/>
            </a:schemeClr>
          </a:solidFill>
        </p:spPr>
        <p:txBody>
          <a:bodyPr>
            <a:noAutofit/>
          </a:bodyPr>
          <a:lstStyle/>
          <a:p>
            <a:pPr algn="l"/>
            <a:r>
              <a:rPr lang="fr-CH" sz="4400" dirty="0">
                <a:solidFill>
                  <a:srgbClr val="E40520"/>
                </a:solidFill>
              </a:rPr>
              <a:t>Inscription des informations au RFT</a:t>
            </a:r>
            <a:endParaRPr lang="fr-LU" sz="4400" dirty="0">
              <a:solidFill>
                <a:srgbClr val="E40520"/>
              </a:solidFill>
            </a:endParaRPr>
          </a:p>
        </p:txBody>
      </p:sp>
      <p:sp>
        <p:nvSpPr>
          <p:cNvPr id="4" name="Subtitle 3"/>
          <p:cNvSpPr>
            <a:spLocks noGrp="1"/>
          </p:cNvSpPr>
          <p:nvPr>
            <p:ph type="subTitle" idx="1"/>
          </p:nvPr>
        </p:nvSpPr>
        <p:spPr>
          <a:xfrm>
            <a:off x="501050" y="1463735"/>
            <a:ext cx="10440000" cy="4968815"/>
          </a:xfrm>
        </p:spPr>
        <p:txBody>
          <a:bodyPr>
            <a:normAutofit fontScale="77500" lnSpcReduction="20000"/>
          </a:bodyPr>
          <a:lstStyle/>
          <a:p>
            <a:pPr algn="just">
              <a:lnSpc>
                <a:spcPct val="120000"/>
              </a:lnSpc>
            </a:pPr>
            <a:r>
              <a:rPr lang="fr-CH" sz="3100" b="1" dirty="0" smtClean="0">
                <a:solidFill>
                  <a:srgbClr val="5A5A59"/>
                </a:solidFill>
              </a:rPr>
              <a:t>II) </a:t>
            </a:r>
            <a:r>
              <a:rPr lang="fr-CH" sz="3100" b="1" dirty="0">
                <a:solidFill>
                  <a:srgbClr val="5A5A59"/>
                </a:solidFill>
              </a:rPr>
              <a:t>Inscription des informations relatives </a:t>
            </a:r>
            <a:r>
              <a:rPr lang="fr-CH" sz="3100" b="1" dirty="0" smtClean="0">
                <a:solidFill>
                  <a:srgbClr val="5A5A59"/>
                </a:solidFill>
              </a:rPr>
              <a:t>aux personnes présentes dans </a:t>
            </a:r>
            <a:r>
              <a:rPr lang="fr-CH" sz="3100" b="1" dirty="0">
                <a:solidFill>
                  <a:srgbClr val="5A5A59"/>
                </a:solidFill>
              </a:rPr>
              <a:t>l’acte de fiducie ou de trust </a:t>
            </a:r>
            <a:r>
              <a:rPr lang="fr-CH" sz="3100" b="1" dirty="0" smtClean="0">
                <a:solidFill>
                  <a:srgbClr val="5A5A59"/>
                </a:solidFill>
              </a:rPr>
              <a:t>exprès</a:t>
            </a:r>
          </a:p>
          <a:p>
            <a:pPr algn="just">
              <a:lnSpc>
                <a:spcPct val="120000"/>
              </a:lnSpc>
            </a:pPr>
            <a:endParaRPr lang="fr-CH" sz="3100" b="1" dirty="0"/>
          </a:p>
          <a:p>
            <a:pPr marL="514350" indent="-514350" algn="just">
              <a:buAutoNum type="alphaUcParenR"/>
            </a:pPr>
            <a:r>
              <a:rPr lang="fr-CH" sz="3100" b="1" u="sng" dirty="0" smtClean="0">
                <a:solidFill>
                  <a:srgbClr val="5A5A59"/>
                </a:solidFill>
              </a:rPr>
              <a:t>Qui identifier?</a:t>
            </a:r>
          </a:p>
          <a:p>
            <a:pPr algn="just"/>
            <a:endParaRPr lang="fr-CH" sz="2800" u="sng" dirty="0" smtClean="0">
              <a:effectLst>
                <a:outerShdw blurRad="38100" dist="38100" dir="2700000" algn="tl">
                  <a:srgbClr val="000000">
                    <a:alpha val="43137"/>
                  </a:srgbClr>
                </a:outerShdw>
              </a:effectLst>
            </a:endParaRPr>
          </a:p>
          <a:p>
            <a:pPr marL="457200" indent="-457200" algn="just">
              <a:buClr>
                <a:srgbClr val="5A5A59"/>
              </a:buClr>
              <a:buFont typeface="Wingdings" panose="05000000000000000000" pitchFamily="2" charset="2"/>
              <a:buChar char="Ø"/>
            </a:pPr>
            <a:r>
              <a:rPr lang="fr-CH" sz="3100" dirty="0" smtClean="0"/>
              <a:t>Constituant(s),</a:t>
            </a:r>
          </a:p>
          <a:p>
            <a:pPr marL="457200" indent="-457200" algn="just">
              <a:buClr>
                <a:srgbClr val="5A5A59"/>
              </a:buClr>
              <a:buFont typeface="Wingdings" panose="05000000000000000000" pitchFamily="2" charset="2"/>
              <a:buChar char="Ø"/>
            </a:pPr>
            <a:r>
              <a:rPr lang="fr-CH" sz="3100" dirty="0" smtClean="0"/>
              <a:t>Trustee(s) ou fiduciaire(s),</a:t>
            </a:r>
          </a:p>
          <a:p>
            <a:pPr marL="457200" indent="-457200" algn="just">
              <a:buClr>
                <a:srgbClr val="5A5A59"/>
              </a:buClr>
              <a:buFont typeface="Wingdings" panose="05000000000000000000" pitchFamily="2" charset="2"/>
              <a:buChar char="Ø"/>
            </a:pPr>
            <a:r>
              <a:rPr lang="fr-CH" sz="3100" dirty="0" smtClean="0"/>
              <a:t>Protecteur(s), </a:t>
            </a:r>
          </a:p>
          <a:p>
            <a:pPr marL="457200" indent="-457200" algn="just">
              <a:buClr>
                <a:srgbClr val="5A5A59"/>
              </a:buClr>
              <a:buFont typeface="Wingdings" panose="05000000000000000000" pitchFamily="2" charset="2"/>
              <a:buChar char="Ø"/>
            </a:pPr>
            <a:r>
              <a:rPr lang="fr-CH" sz="3100" dirty="0" smtClean="0"/>
              <a:t>Bénéficiaire(s) ou catégorie de bénéficiaire(s), et </a:t>
            </a:r>
          </a:p>
          <a:p>
            <a:pPr marL="457200" indent="-457200" algn="just">
              <a:buClr>
                <a:srgbClr val="5A5A59"/>
              </a:buClr>
              <a:buFont typeface="Wingdings" panose="05000000000000000000" pitchFamily="2" charset="2"/>
              <a:buChar char="Ø"/>
            </a:pPr>
            <a:r>
              <a:rPr lang="fr-CH" sz="3100" dirty="0" smtClean="0"/>
              <a:t>Toute personne physique exerçant un contrôle effectif sur le trust ou la fiducie.</a:t>
            </a:r>
          </a:p>
          <a:p>
            <a:pPr algn="just"/>
            <a:endParaRPr lang="fr-CH" sz="3200" dirty="0"/>
          </a:p>
          <a:p>
            <a:pPr algn="just"/>
            <a:r>
              <a:rPr lang="fr-CH" sz="2600" dirty="0" smtClean="0"/>
              <a:t>Rappel : l’article 1</a:t>
            </a:r>
            <a:r>
              <a:rPr lang="fr-CH" sz="2600" baseline="30000" dirty="0" smtClean="0"/>
              <a:t>ier</a:t>
            </a:r>
            <a:r>
              <a:rPr lang="fr-CH" sz="2600" dirty="0" smtClean="0"/>
              <a:t>(7) point b) de la loi modifiée du 12 novembre 2004 donne une définition large de la notion de bénéficiaire effectif y incluant tous les intervenants au contrat de fiducie/trust)</a:t>
            </a:r>
          </a:p>
          <a:p>
            <a:pPr marL="457200" indent="-457200" algn="just">
              <a:buFont typeface="Arial" panose="020B0604020202020204" pitchFamily="34" charset="0"/>
              <a:buChar char="•"/>
            </a:pPr>
            <a:endParaRPr lang="fr-CH" sz="3200" dirty="0" smtClean="0"/>
          </a:p>
          <a:p>
            <a:pPr marL="457200" indent="-457200" algn="just">
              <a:buFont typeface="Arial" panose="020B0604020202020204" pitchFamily="34" charset="0"/>
              <a:buChar char="•"/>
            </a:pPr>
            <a:endParaRPr lang="fr-CH" sz="3200" dirty="0"/>
          </a:p>
          <a:p>
            <a:pPr algn="just"/>
            <a:endParaRPr lang="fr-CH" sz="3200" dirty="0" smtClean="0"/>
          </a:p>
          <a:p>
            <a:endParaRPr lang="fr-CH" dirty="0" smtClean="0"/>
          </a:p>
        </p:txBody>
      </p:sp>
      <p:sp>
        <p:nvSpPr>
          <p:cNvPr id="2" name="Slide Number Placeholder 1"/>
          <p:cNvSpPr>
            <a:spLocks noGrp="1"/>
          </p:cNvSpPr>
          <p:nvPr>
            <p:ph type="sldNum" sz="quarter" idx="12"/>
          </p:nvPr>
        </p:nvSpPr>
        <p:spPr/>
        <p:txBody>
          <a:bodyPr/>
          <a:lstStyle/>
          <a:p>
            <a:fld id="{96E69AC9-FB56-4D7A-A4CD-7E8A5AC15D15}" type="slidenum">
              <a:rPr lang="fr-LU" smtClean="0"/>
              <a:t>22</a:t>
            </a:fld>
            <a:endParaRPr lang="fr-LU"/>
          </a:p>
        </p:txBody>
      </p:sp>
    </p:spTree>
    <p:extLst>
      <p:ext uri="{BB962C8B-B14F-4D97-AF65-F5344CB8AC3E}">
        <p14:creationId xmlns:p14="http://schemas.microsoft.com/office/powerpoint/2010/main" val="2483407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Inscription des informations au RFT</a:t>
            </a:r>
            <a:endParaRPr lang="fr-LU" dirty="0">
              <a:solidFill>
                <a:srgbClr val="E40520"/>
              </a:solidFill>
            </a:endParaRPr>
          </a:p>
        </p:txBody>
      </p:sp>
      <p:sp>
        <p:nvSpPr>
          <p:cNvPr id="3" name="Content Placeholder 2"/>
          <p:cNvSpPr>
            <a:spLocks noGrp="1"/>
          </p:cNvSpPr>
          <p:nvPr>
            <p:ph idx="1"/>
          </p:nvPr>
        </p:nvSpPr>
        <p:spPr>
          <a:xfrm>
            <a:off x="432000" y="1394273"/>
            <a:ext cx="10263996" cy="4899803"/>
          </a:xfrm>
        </p:spPr>
        <p:txBody>
          <a:bodyPr>
            <a:normAutofit fontScale="32500" lnSpcReduction="20000"/>
          </a:bodyPr>
          <a:lstStyle/>
          <a:p>
            <a:pPr marL="0" indent="0">
              <a:buNone/>
            </a:pPr>
            <a:r>
              <a:rPr lang="fr-CH" sz="7400" b="1" dirty="0" smtClean="0">
                <a:solidFill>
                  <a:srgbClr val="5A5A59"/>
                </a:solidFill>
              </a:rPr>
              <a:t>B) </a:t>
            </a:r>
            <a:r>
              <a:rPr lang="fr-CH" sz="7400" b="1" u="sng" dirty="0" smtClean="0">
                <a:solidFill>
                  <a:srgbClr val="5A5A59"/>
                </a:solidFill>
              </a:rPr>
              <a:t>Quelles informations d’identification?</a:t>
            </a:r>
          </a:p>
          <a:p>
            <a:pPr marL="0" indent="0">
              <a:buNone/>
            </a:pPr>
            <a:endParaRPr lang="fr-CH" sz="5500" u="sng" dirty="0" smtClean="0"/>
          </a:p>
          <a:p>
            <a:pPr marL="971550" lvl="1" indent="-514350" algn="just">
              <a:buFont typeface="+mj-lt"/>
              <a:buAutoNum type="romanLcPeriod"/>
            </a:pPr>
            <a:r>
              <a:rPr lang="fr-CH" sz="5500" b="1" u="sng" dirty="0" smtClean="0">
                <a:solidFill>
                  <a:srgbClr val="5A5A59"/>
                </a:solidFill>
              </a:rPr>
              <a:t>Personne physique</a:t>
            </a:r>
          </a:p>
          <a:p>
            <a:pPr marL="457200" lvl="1" indent="0" algn="just">
              <a:buNone/>
            </a:pPr>
            <a:endParaRPr lang="fr-CH" sz="5500" u="sng" dirty="0" smtClean="0"/>
          </a:p>
          <a:p>
            <a:pPr lvl="1" algn="just">
              <a:buClr>
                <a:srgbClr val="5A5A59"/>
              </a:buClr>
              <a:buFont typeface="Wingdings" panose="05000000000000000000" pitchFamily="2" charset="2"/>
              <a:buChar char="Ø"/>
            </a:pPr>
            <a:r>
              <a:rPr lang="fr-CH" sz="5500" dirty="0" smtClean="0"/>
              <a:t>Nom,</a:t>
            </a:r>
          </a:p>
          <a:p>
            <a:pPr lvl="1" algn="just">
              <a:buClr>
                <a:srgbClr val="5A5A59"/>
              </a:buClr>
              <a:buFont typeface="Wingdings" panose="05000000000000000000" pitchFamily="2" charset="2"/>
              <a:buChar char="Ø"/>
            </a:pPr>
            <a:r>
              <a:rPr lang="fr-CH" sz="5500" dirty="0" smtClean="0"/>
              <a:t>Prénoms,</a:t>
            </a:r>
          </a:p>
          <a:p>
            <a:pPr lvl="1" algn="just">
              <a:buClr>
                <a:srgbClr val="5A5A59"/>
              </a:buClr>
              <a:buFont typeface="Wingdings" panose="05000000000000000000" pitchFamily="2" charset="2"/>
              <a:buChar char="Ø"/>
            </a:pPr>
            <a:r>
              <a:rPr lang="fr-CH" sz="5500" dirty="0" smtClean="0"/>
              <a:t>Nationalités,</a:t>
            </a:r>
          </a:p>
          <a:p>
            <a:pPr lvl="1" algn="just">
              <a:buClr>
                <a:srgbClr val="5A5A59"/>
              </a:buClr>
              <a:buFont typeface="Wingdings" panose="05000000000000000000" pitchFamily="2" charset="2"/>
              <a:buChar char="Ø"/>
            </a:pPr>
            <a:r>
              <a:rPr lang="fr-CH" sz="5500" dirty="0" smtClean="0"/>
              <a:t>Jour, mois, année de naissance,</a:t>
            </a:r>
          </a:p>
          <a:p>
            <a:pPr lvl="1" algn="just">
              <a:buClr>
                <a:srgbClr val="5A5A59"/>
              </a:buClr>
              <a:buFont typeface="Wingdings" panose="05000000000000000000" pitchFamily="2" charset="2"/>
              <a:buChar char="Ø"/>
            </a:pPr>
            <a:r>
              <a:rPr lang="fr-CH" sz="5500" dirty="0" smtClean="0"/>
              <a:t>Lieu de naissance,</a:t>
            </a:r>
          </a:p>
          <a:p>
            <a:pPr lvl="1" algn="just">
              <a:buClr>
                <a:srgbClr val="5A5A59"/>
              </a:buClr>
              <a:buFont typeface="Wingdings" panose="05000000000000000000" pitchFamily="2" charset="2"/>
              <a:buChar char="Ø"/>
            </a:pPr>
            <a:r>
              <a:rPr lang="fr-CH" sz="5500" dirty="0" smtClean="0"/>
              <a:t>Pays de résidence,</a:t>
            </a:r>
          </a:p>
          <a:p>
            <a:pPr lvl="1" algn="just">
              <a:buClr>
                <a:srgbClr val="5A5A59"/>
              </a:buClr>
              <a:buFont typeface="Wingdings" panose="05000000000000000000" pitchFamily="2" charset="2"/>
              <a:buChar char="Ø"/>
            </a:pPr>
            <a:r>
              <a:rPr lang="fr-CH" sz="5500" dirty="0" smtClean="0"/>
              <a:t>Adresse privée ou professionnelle (spécificités d’informations selon adresse au LUX ou à l’étranger),</a:t>
            </a:r>
          </a:p>
          <a:p>
            <a:pPr lvl="1" algn="just">
              <a:buClr>
                <a:srgbClr val="5A5A59"/>
              </a:buClr>
              <a:buFont typeface="Wingdings" panose="05000000000000000000" pitchFamily="2" charset="2"/>
              <a:buChar char="Ø"/>
            </a:pPr>
            <a:r>
              <a:rPr lang="fr-CH" sz="5500" dirty="0" smtClean="0"/>
              <a:t>Numéro d’identification (RNPP*)/ Numéro d’identification étranger pour non résidents non inscrits au RNPP,</a:t>
            </a:r>
          </a:p>
          <a:p>
            <a:pPr lvl="1" algn="just">
              <a:buClr>
                <a:srgbClr val="5A5A59"/>
              </a:buClr>
              <a:buFont typeface="Wingdings" panose="05000000000000000000" pitchFamily="2" charset="2"/>
              <a:buChar char="Ø"/>
            </a:pPr>
            <a:r>
              <a:rPr lang="fr-CH" sz="5500" dirty="0" smtClean="0"/>
              <a:t>Nature de l’implication de la personne concernée dans la fiducie ou dans le trust et l’étendue des intérêts effectifs détenus (%),</a:t>
            </a:r>
          </a:p>
          <a:p>
            <a:pPr lvl="1" algn="just">
              <a:buClr>
                <a:srgbClr val="5A5A59"/>
              </a:buClr>
              <a:buFont typeface="Wingdings" panose="05000000000000000000" pitchFamily="2" charset="2"/>
              <a:buChar char="Ø"/>
            </a:pPr>
            <a:r>
              <a:rPr lang="fr-CH" sz="5500" dirty="0" smtClean="0"/>
              <a:t>Description des caractéristiques ou de la catégorie de la PP. </a:t>
            </a:r>
          </a:p>
          <a:p>
            <a:pPr marL="0" indent="0">
              <a:buNone/>
            </a:pPr>
            <a:endParaRPr lang="fr-CH" dirty="0" smtClean="0"/>
          </a:p>
          <a:p>
            <a:pPr marL="0" indent="0">
              <a:buNone/>
            </a:pPr>
            <a:endParaRPr lang="fr-CH" sz="1400" dirty="0" smtClean="0"/>
          </a:p>
          <a:p>
            <a:pPr marL="0" indent="0">
              <a:buNone/>
            </a:pPr>
            <a:r>
              <a:rPr lang="fr-CH" sz="3700" dirty="0"/>
              <a:t>*RNPP = Registre national des personnes physiques</a:t>
            </a:r>
            <a:endParaRPr lang="fr-LU" sz="3700" dirty="0"/>
          </a:p>
          <a:p>
            <a:pPr marL="0" indent="0">
              <a:buNone/>
            </a:pPr>
            <a:endParaRPr lang="fr-CH" sz="1400" dirty="0"/>
          </a:p>
        </p:txBody>
      </p:sp>
      <p:sp>
        <p:nvSpPr>
          <p:cNvPr id="4" name="Slide Number Placeholder 3"/>
          <p:cNvSpPr>
            <a:spLocks noGrp="1"/>
          </p:cNvSpPr>
          <p:nvPr>
            <p:ph type="sldNum" sz="quarter" idx="12"/>
          </p:nvPr>
        </p:nvSpPr>
        <p:spPr/>
        <p:txBody>
          <a:bodyPr/>
          <a:lstStyle/>
          <a:p>
            <a:fld id="{96E69AC9-FB56-4D7A-A4CD-7E8A5AC15D15}" type="slidenum">
              <a:rPr lang="fr-LU" smtClean="0"/>
              <a:t>23</a:t>
            </a:fld>
            <a:endParaRPr lang="fr-LU"/>
          </a:p>
        </p:txBody>
      </p:sp>
    </p:spTree>
    <p:extLst>
      <p:ext uri="{BB962C8B-B14F-4D97-AF65-F5344CB8AC3E}">
        <p14:creationId xmlns:p14="http://schemas.microsoft.com/office/powerpoint/2010/main" val="2343058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Inscription des informations au RFT</a:t>
            </a:r>
            <a:endParaRPr lang="fr-LU" dirty="0">
              <a:solidFill>
                <a:srgbClr val="E40520"/>
              </a:solidFill>
            </a:endParaRPr>
          </a:p>
        </p:txBody>
      </p:sp>
      <p:sp>
        <p:nvSpPr>
          <p:cNvPr id="3" name="Content Placeholder 2"/>
          <p:cNvSpPr>
            <a:spLocks noGrp="1"/>
          </p:cNvSpPr>
          <p:nvPr>
            <p:ph idx="1"/>
          </p:nvPr>
        </p:nvSpPr>
        <p:spPr>
          <a:xfrm>
            <a:off x="432000" y="1388415"/>
            <a:ext cx="10440000" cy="4908520"/>
          </a:xfrm>
        </p:spPr>
        <p:txBody>
          <a:bodyPr>
            <a:normAutofit lnSpcReduction="10000"/>
          </a:bodyPr>
          <a:lstStyle/>
          <a:p>
            <a:pPr marL="0" indent="0">
              <a:buNone/>
            </a:pPr>
            <a:r>
              <a:rPr lang="fr-CH" sz="2400" b="1" dirty="0" smtClean="0">
                <a:solidFill>
                  <a:srgbClr val="5A5A59"/>
                </a:solidFill>
              </a:rPr>
              <a:t>B) </a:t>
            </a:r>
            <a:r>
              <a:rPr lang="fr-CH" sz="2400" b="1" u="sng" dirty="0" smtClean="0">
                <a:solidFill>
                  <a:srgbClr val="5A5A59"/>
                </a:solidFill>
              </a:rPr>
              <a:t>Quelles informations d’identification?</a:t>
            </a:r>
          </a:p>
          <a:p>
            <a:pPr marL="0" indent="0">
              <a:buNone/>
            </a:pPr>
            <a:endParaRPr lang="fr-CH" sz="2200" u="sng" dirty="0" smtClean="0">
              <a:effectLst>
                <a:outerShdw blurRad="38100" dist="38100" dir="2700000" algn="tl">
                  <a:srgbClr val="000000">
                    <a:alpha val="43137"/>
                  </a:srgbClr>
                </a:outerShdw>
              </a:effectLst>
            </a:endParaRPr>
          </a:p>
          <a:p>
            <a:pPr marL="971550" lvl="1" indent="-514350" algn="just">
              <a:buClr>
                <a:srgbClr val="5A5A59"/>
              </a:buClr>
              <a:buAutoNum type="romanLcPeriod" startAt="2"/>
            </a:pPr>
            <a:r>
              <a:rPr lang="fr-CH" sz="1800" b="1" u="sng" dirty="0" smtClean="0">
                <a:solidFill>
                  <a:srgbClr val="5A5A59"/>
                </a:solidFill>
              </a:rPr>
              <a:t>Personne morale</a:t>
            </a:r>
          </a:p>
          <a:p>
            <a:pPr marL="457200" lvl="1" indent="0" algn="just">
              <a:buNone/>
            </a:pPr>
            <a:endParaRPr lang="fr-CH" sz="2200" u="sng" dirty="0" smtClean="0"/>
          </a:p>
          <a:p>
            <a:pPr lvl="1" algn="just">
              <a:buClr>
                <a:srgbClr val="5A5A59"/>
              </a:buClr>
              <a:buFont typeface="Wingdings" panose="05000000000000000000" pitchFamily="2" charset="2"/>
              <a:buChar char="Ø"/>
            </a:pPr>
            <a:r>
              <a:rPr lang="fr-CH" sz="2200" dirty="0" smtClean="0"/>
              <a:t>Dénomination et abréviation et enseigne commerciale utilisée,</a:t>
            </a:r>
          </a:p>
          <a:p>
            <a:pPr lvl="1" algn="just">
              <a:buClr>
                <a:srgbClr val="5A5A59"/>
              </a:buClr>
              <a:buFont typeface="Wingdings" panose="05000000000000000000" pitchFamily="2" charset="2"/>
              <a:buChar char="Ø"/>
            </a:pPr>
            <a:r>
              <a:rPr lang="fr-CH" sz="2200" dirty="0" smtClean="0"/>
              <a:t>Adresse précise du siège de la personne morale,</a:t>
            </a:r>
          </a:p>
          <a:p>
            <a:pPr lvl="1" algn="just">
              <a:buClr>
                <a:srgbClr val="5A5A59"/>
              </a:buClr>
              <a:buFont typeface="Wingdings" panose="05000000000000000000" pitchFamily="2" charset="2"/>
              <a:buChar char="Ø"/>
            </a:pPr>
            <a:r>
              <a:rPr lang="fr-CH" sz="2200" dirty="0" smtClean="0"/>
              <a:t>Numéro d’immatriculation si PM immatriculée au RCS (LUX),</a:t>
            </a:r>
          </a:p>
          <a:p>
            <a:pPr lvl="1" algn="just">
              <a:buClr>
                <a:srgbClr val="5A5A59"/>
              </a:buClr>
              <a:buFont typeface="Wingdings" panose="05000000000000000000" pitchFamily="2" charset="2"/>
              <a:buChar char="Ø"/>
            </a:pPr>
            <a:r>
              <a:rPr lang="fr-CH" sz="2200" dirty="0" smtClean="0"/>
              <a:t>Nom du registre  (non LUX) auprès duquel la PM est immatriculée et le numéro d’immatriculation si PM non immatriculée au RCS, </a:t>
            </a:r>
          </a:p>
          <a:p>
            <a:pPr lvl="1" algn="just">
              <a:buClr>
                <a:srgbClr val="5A5A59"/>
              </a:buClr>
              <a:buFont typeface="Wingdings" panose="05000000000000000000" pitchFamily="2" charset="2"/>
              <a:buChar char="Ø"/>
            </a:pPr>
            <a:r>
              <a:rPr lang="fr-CH" sz="2200" dirty="0" smtClean="0"/>
              <a:t>Numéro d’identification (RNPP)/ Numéro d’identification étranger,</a:t>
            </a:r>
          </a:p>
          <a:p>
            <a:pPr lvl="1" algn="just">
              <a:buClr>
                <a:srgbClr val="5A5A59"/>
              </a:buClr>
              <a:buFont typeface="Wingdings" panose="05000000000000000000" pitchFamily="2" charset="2"/>
              <a:buChar char="Ø"/>
            </a:pPr>
            <a:r>
              <a:rPr lang="fr-CH" sz="2200" dirty="0" smtClean="0"/>
              <a:t>Nature de l’implication de la personne concernée dans la fiducie ou dans le trust et l’étendue des intérêts effectifs détenus (%),</a:t>
            </a:r>
          </a:p>
          <a:p>
            <a:pPr lvl="1" algn="just">
              <a:buClr>
                <a:srgbClr val="5A5A59"/>
              </a:buClr>
              <a:buFont typeface="Wingdings" panose="05000000000000000000" pitchFamily="2" charset="2"/>
              <a:buChar char="Ø"/>
            </a:pPr>
            <a:r>
              <a:rPr lang="fr-CH" sz="2200" dirty="0"/>
              <a:t>Description des caractéristiques ou de la catégorie </a:t>
            </a:r>
            <a:r>
              <a:rPr lang="fr-CH" sz="2200" dirty="0" smtClean="0"/>
              <a:t>des personnes désignées en vertu de l’article 2 §1 point 4.</a:t>
            </a:r>
            <a:endParaRPr lang="fr-CH" sz="2200" dirty="0"/>
          </a:p>
          <a:p>
            <a:pPr lvl="1">
              <a:buClr>
                <a:srgbClr val="5A5A59"/>
              </a:buClr>
              <a:buFont typeface="Wingdings" panose="05000000000000000000" pitchFamily="2" charset="2"/>
              <a:buChar char="Ø"/>
            </a:pPr>
            <a:endParaRPr lang="fr-CH" dirty="0" smtClean="0"/>
          </a:p>
          <a:p>
            <a:pPr lvl="1"/>
            <a:endParaRPr lang="fr-CH" dirty="0" smtClean="0"/>
          </a:p>
          <a:p>
            <a:pPr marL="0" indent="0">
              <a:buNone/>
            </a:pPr>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24</a:t>
            </a:fld>
            <a:endParaRPr lang="fr-LU"/>
          </a:p>
        </p:txBody>
      </p:sp>
    </p:spTree>
    <p:extLst>
      <p:ext uri="{BB962C8B-B14F-4D97-AF65-F5344CB8AC3E}">
        <p14:creationId xmlns:p14="http://schemas.microsoft.com/office/powerpoint/2010/main" val="3765807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Inscription des informations au RFT</a:t>
            </a:r>
            <a:endParaRPr lang="fr-LU" dirty="0">
              <a:solidFill>
                <a:srgbClr val="E40520"/>
              </a:solidFill>
            </a:endParaRPr>
          </a:p>
        </p:txBody>
      </p:sp>
      <p:sp>
        <p:nvSpPr>
          <p:cNvPr id="3" name="Content Placeholder 2"/>
          <p:cNvSpPr>
            <a:spLocks noGrp="1"/>
          </p:cNvSpPr>
          <p:nvPr>
            <p:ph idx="1"/>
          </p:nvPr>
        </p:nvSpPr>
        <p:spPr>
          <a:xfrm>
            <a:off x="432000" y="1406988"/>
            <a:ext cx="10440000" cy="4874374"/>
          </a:xfrm>
        </p:spPr>
        <p:txBody>
          <a:bodyPr>
            <a:normAutofit fontScale="85000" lnSpcReduction="20000"/>
          </a:bodyPr>
          <a:lstStyle/>
          <a:p>
            <a:pPr marL="0" indent="0">
              <a:buNone/>
            </a:pPr>
            <a:r>
              <a:rPr lang="fr-CH" dirty="0" smtClean="0">
                <a:solidFill>
                  <a:srgbClr val="5A5A59"/>
                </a:solidFill>
                <a:effectLst>
                  <a:outerShdw blurRad="38100" dist="38100" dir="2700000" algn="tl">
                    <a:srgbClr val="000000">
                      <a:alpha val="43137"/>
                    </a:srgbClr>
                  </a:outerShdw>
                </a:effectLst>
              </a:rPr>
              <a:t>C) </a:t>
            </a:r>
            <a:r>
              <a:rPr lang="fr-CH" u="sng" dirty="0" smtClean="0">
                <a:solidFill>
                  <a:srgbClr val="5A5A59"/>
                </a:solidFill>
                <a:effectLst>
                  <a:outerShdw blurRad="38100" dist="38100" dir="2700000" algn="tl">
                    <a:srgbClr val="000000">
                      <a:alpha val="43137"/>
                    </a:srgbClr>
                  </a:outerShdw>
                </a:effectLst>
              </a:rPr>
              <a:t>Comment procéder à l’inscription?</a:t>
            </a:r>
          </a:p>
          <a:p>
            <a:pPr marL="0" indent="0" algn="just">
              <a:buNone/>
            </a:pPr>
            <a:endParaRPr lang="fr-CH" sz="2400" u="sng" dirty="0" smtClean="0"/>
          </a:p>
          <a:p>
            <a:pPr algn="just">
              <a:buClr>
                <a:srgbClr val="5A5A59"/>
              </a:buClr>
              <a:buFont typeface="Wingdings" panose="05000000000000000000" pitchFamily="2" charset="2"/>
              <a:buChar char="Ø"/>
            </a:pPr>
            <a:r>
              <a:rPr lang="fr-CH" sz="2400" dirty="0" smtClean="0"/>
              <a:t>Inscription initiale, inscriptions modificatives par voie électronique.</a:t>
            </a:r>
          </a:p>
          <a:p>
            <a:pPr algn="just">
              <a:buClr>
                <a:srgbClr val="5A5A59"/>
              </a:buClr>
              <a:buFont typeface="Wingdings" panose="05000000000000000000" pitchFamily="2" charset="2"/>
              <a:buChar char="Ø"/>
            </a:pPr>
            <a:r>
              <a:rPr lang="fr-CH" sz="2400" dirty="0" smtClean="0"/>
              <a:t>Fournir des informations exactes, adéquates et actuelles.</a:t>
            </a:r>
          </a:p>
          <a:p>
            <a:pPr algn="just">
              <a:buClr>
                <a:srgbClr val="5A5A59"/>
              </a:buClr>
              <a:buFont typeface="Wingdings" panose="05000000000000000000" pitchFamily="2" charset="2"/>
              <a:buChar char="Ø"/>
            </a:pPr>
            <a:r>
              <a:rPr lang="fr-CH" sz="2400" dirty="0" smtClean="0"/>
              <a:t>Mettre les informations à jour : implique les modifications contractuelles ainsi que la cessation de la fiducie ou du trust exprès.</a:t>
            </a:r>
          </a:p>
          <a:p>
            <a:pPr algn="just">
              <a:buClr>
                <a:srgbClr val="5A5A59"/>
              </a:buClr>
              <a:buFont typeface="Wingdings" panose="05000000000000000000" pitchFamily="2" charset="2"/>
              <a:buChar char="Ø"/>
            </a:pPr>
            <a:r>
              <a:rPr lang="fr-CH" sz="2400" dirty="0" smtClean="0"/>
              <a:t>Signaler toute divergence rencontrée entre les informations détenues par le déclarant et les informations disponibles sur le RFT</a:t>
            </a:r>
            <a:r>
              <a:rPr lang="fr-CH" sz="2400" dirty="0"/>
              <a:t>. Une information </a:t>
            </a:r>
            <a:r>
              <a:rPr lang="fr-CH" sz="2400" dirty="0" smtClean="0"/>
              <a:t>(«un flag») </a:t>
            </a:r>
            <a:r>
              <a:rPr lang="fr-CH" sz="2400" dirty="0"/>
              <a:t>renseignant sur </a:t>
            </a:r>
            <a:r>
              <a:rPr lang="fr-CH" sz="2400" dirty="0" smtClean="0"/>
              <a:t>la divergence est </a:t>
            </a:r>
            <a:r>
              <a:rPr lang="fr-CH" sz="2400" dirty="0"/>
              <a:t>présent lors de la génération de l’extrait</a:t>
            </a:r>
            <a:r>
              <a:rPr lang="fr-CH" sz="2400" dirty="0" smtClean="0"/>
              <a:t>.</a:t>
            </a:r>
          </a:p>
          <a:p>
            <a:pPr algn="just">
              <a:buClr>
                <a:srgbClr val="5A5A59"/>
              </a:buClr>
              <a:buFont typeface="Wingdings" panose="05000000000000000000" pitchFamily="2" charset="2"/>
              <a:buChar char="Ø"/>
            </a:pPr>
            <a:r>
              <a:rPr lang="fr-CH" sz="2400" dirty="0" smtClean="0"/>
              <a:t>Informer l’AED par voie électronique de la modification des informations inscrites ou de la cessation de l’acte de fiducie ou du trust exprès dans un délai d’un mois au plus tard à compter de l’évènement en question ou de la cessation.</a:t>
            </a:r>
          </a:p>
          <a:p>
            <a:pPr algn="just">
              <a:buClr>
                <a:srgbClr val="5A5A59"/>
              </a:buClr>
              <a:buFont typeface="Wingdings" panose="05000000000000000000" pitchFamily="2" charset="2"/>
              <a:buChar char="Ø"/>
            </a:pPr>
            <a:r>
              <a:rPr lang="fr-CH" sz="2400" dirty="0" smtClean="0"/>
              <a:t>Toute demande d’inscription incomplète ou non conforme aux dispositions légales/réglementaires est refusée.</a:t>
            </a:r>
          </a:p>
          <a:p>
            <a:pPr marL="0" indent="0" algn="just">
              <a:buClr>
                <a:srgbClr val="5A5A59"/>
              </a:buClr>
              <a:buNone/>
            </a:pPr>
            <a:r>
              <a:rPr lang="fr-CH" dirty="0" smtClean="0">
                <a:solidFill>
                  <a:srgbClr val="E40520"/>
                </a:solidFill>
                <a:sym typeface="Wingdings" panose="05000000000000000000" pitchFamily="2" charset="2"/>
              </a:rPr>
              <a:t> Obligation de régularisation dans un délai de 15 jours à compter de la date de refus d’inscription.</a:t>
            </a:r>
            <a:endParaRPr lang="fr-CH" dirty="0" smtClean="0">
              <a:solidFill>
                <a:srgbClr val="E40520"/>
              </a:solidFill>
            </a:endParaRPr>
          </a:p>
          <a:p>
            <a:endParaRPr lang="fr-CH" dirty="0" smtClean="0"/>
          </a:p>
          <a:p>
            <a:pPr marL="0" indent="0">
              <a:buNone/>
            </a:pPr>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25</a:t>
            </a:fld>
            <a:endParaRPr lang="fr-LU"/>
          </a:p>
        </p:txBody>
      </p:sp>
    </p:spTree>
    <p:extLst>
      <p:ext uri="{BB962C8B-B14F-4D97-AF65-F5344CB8AC3E}">
        <p14:creationId xmlns:p14="http://schemas.microsoft.com/office/powerpoint/2010/main" val="1125907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Inscription des informations au RFT</a:t>
            </a:r>
            <a:endParaRPr lang="fr-LU" dirty="0">
              <a:solidFill>
                <a:srgbClr val="E40520"/>
              </a:solidFill>
            </a:endParaRPr>
          </a:p>
        </p:txBody>
      </p:sp>
      <p:sp>
        <p:nvSpPr>
          <p:cNvPr id="3" name="Content Placeholder 2"/>
          <p:cNvSpPr>
            <a:spLocks noGrp="1"/>
          </p:cNvSpPr>
          <p:nvPr>
            <p:ph idx="1"/>
          </p:nvPr>
        </p:nvSpPr>
        <p:spPr>
          <a:xfrm>
            <a:off x="432000" y="1460500"/>
            <a:ext cx="10440000" cy="4895850"/>
          </a:xfrm>
        </p:spPr>
        <p:txBody>
          <a:bodyPr>
            <a:noAutofit/>
          </a:bodyPr>
          <a:lstStyle/>
          <a:p>
            <a:pPr marL="0" indent="0">
              <a:buNone/>
            </a:pPr>
            <a:r>
              <a:rPr lang="fr-CH" sz="2200" b="1" dirty="0" smtClean="0">
                <a:solidFill>
                  <a:srgbClr val="5A5A59"/>
                </a:solidFill>
              </a:rPr>
              <a:t>Précisions pour remplir les champs dans le RFT</a:t>
            </a:r>
          </a:p>
          <a:p>
            <a:pPr marL="0" indent="0">
              <a:buNone/>
            </a:pPr>
            <a:endParaRPr lang="fr-CH" sz="1400" dirty="0"/>
          </a:p>
          <a:p>
            <a:pPr lvl="0"/>
            <a:r>
              <a:rPr lang="fr-CH" sz="1600" b="1" dirty="0">
                <a:solidFill>
                  <a:srgbClr val="5A5A59"/>
                </a:solidFill>
              </a:rPr>
              <a:t>Catégorie de </a:t>
            </a:r>
            <a:r>
              <a:rPr lang="fr-CH" sz="1600" b="1" dirty="0" smtClean="0">
                <a:solidFill>
                  <a:srgbClr val="5A5A59"/>
                </a:solidFill>
              </a:rPr>
              <a:t>bénéficiaire</a:t>
            </a:r>
            <a:endParaRPr lang="fr-LU" sz="1600" dirty="0">
              <a:solidFill>
                <a:srgbClr val="5A5A59"/>
              </a:solidFill>
            </a:endParaRPr>
          </a:p>
          <a:p>
            <a:pPr marL="0" indent="0" algn="just">
              <a:buNone/>
            </a:pPr>
            <a:r>
              <a:rPr lang="fr-LU" sz="1400" dirty="0" smtClean="0"/>
              <a:t>Lorsque </a:t>
            </a:r>
            <a:r>
              <a:rPr lang="fr-LU" sz="1400" dirty="0"/>
              <a:t>l’identification d’un ou de plusieurs bénéficiaires effectifs ne s’avère pas encore possible, le déclarant doit renseigner la catégorie de personnes (</a:t>
            </a:r>
            <a:r>
              <a:rPr lang="fr-LU" sz="1400" dirty="0" err="1"/>
              <a:t>p.ex</a:t>
            </a:r>
            <a:r>
              <a:rPr lang="fr-LU" sz="1400" dirty="0"/>
              <a:t> descendants à naître) dans l'intérêt principal de laquelle la construction ou l'entité juridique a été constituée ou opère. </a:t>
            </a:r>
            <a:endParaRPr lang="fr-LU" sz="1400" dirty="0" smtClean="0"/>
          </a:p>
          <a:p>
            <a:pPr marL="0" indent="0" algn="just">
              <a:buNone/>
            </a:pPr>
            <a:r>
              <a:rPr lang="fr-LU" sz="1400" dirty="0" smtClean="0"/>
              <a:t>La </a:t>
            </a:r>
            <a:r>
              <a:rPr lang="fr-LU" sz="1400" dirty="0"/>
              <a:t>catégorie de bénéficiaire effectif ne peut se substituer à l’obligation d’identification du/des </a:t>
            </a:r>
            <a:r>
              <a:rPr lang="fr-LU" sz="1400" dirty="0" smtClean="0"/>
              <a:t>bénéficiaire(s) effectif(s) </a:t>
            </a:r>
            <a:r>
              <a:rPr lang="fr-LU" sz="1400" dirty="0"/>
              <a:t>lorsque celui-ci/ceux-ci est/sont clairement désignés. </a:t>
            </a:r>
          </a:p>
          <a:p>
            <a:pPr lvl="0"/>
            <a:r>
              <a:rPr lang="fr-CH" sz="1600" b="1" dirty="0">
                <a:solidFill>
                  <a:srgbClr val="5A5A59"/>
                </a:solidFill>
              </a:rPr>
              <a:t>Nature de l’implication de la personne concernée dans la fiducie ou le trust</a:t>
            </a:r>
            <a:endParaRPr lang="fr-LU" sz="1600" dirty="0">
              <a:solidFill>
                <a:srgbClr val="5A5A59"/>
              </a:solidFill>
            </a:endParaRPr>
          </a:p>
          <a:p>
            <a:pPr marL="0" indent="0">
              <a:buNone/>
            </a:pPr>
            <a:r>
              <a:rPr lang="fr-CH" sz="1400" dirty="0"/>
              <a:t>Il suffit d’indiquer ici en quelle qualité la personne est inscrite dans le registre : fiduciaire, trustee, constituant, protecteur, bénéficiaire effectif, ou voir toute autre personne physique qui exerce un contrôle effectif sur le trust ou la </a:t>
            </a:r>
            <a:r>
              <a:rPr lang="fr-CH" sz="1400" dirty="0" smtClean="0"/>
              <a:t>fiducie.</a:t>
            </a:r>
            <a:endParaRPr lang="fr-LU" sz="1400" dirty="0"/>
          </a:p>
          <a:p>
            <a:r>
              <a:rPr lang="fr-CH" sz="1600" b="1" dirty="0" smtClean="0">
                <a:solidFill>
                  <a:srgbClr val="5A5A59"/>
                </a:solidFill>
              </a:rPr>
              <a:t>Étendue </a:t>
            </a:r>
            <a:r>
              <a:rPr lang="fr-CH" sz="1600" b="1" dirty="0">
                <a:solidFill>
                  <a:srgbClr val="5A5A59"/>
                </a:solidFill>
              </a:rPr>
              <a:t>(%)</a:t>
            </a:r>
            <a:endParaRPr lang="fr-LU" sz="1600" dirty="0">
              <a:solidFill>
                <a:srgbClr val="5A5A59"/>
              </a:solidFill>
            </a:endParaRPr>
          </a:p>
          <a:p>
            <a:pPr marL="0" indent="0">
              <a:buNone/>
            </a:pPr>
            <a:r>
              <a:rPr lang="fr-CH" sz="1400" dirty="0"/>
              <a:t>A combien s’élève l’implication de la personne identifiée dans le contrat par rapport à l’objet identifié dans la fiducie ou le trust</a:t>
            </a:r>
            <a:r>
              <a:rPr lang="fr-CH" sz="1400" dirty="0" smtClean="0"/>
              <a:t>.</a:t>
            </a:r>
            <a:endParaRPr lang="fr-LU" sz="1400" dirty="0"/>
          </a:p>
          <a:p>
            <a:pPr lvl="0"/>
            <a:r>
              <a:rPr lang="fr-CH" sz="1600" b="1" dirty="0">
                <a:solidFill>
                  <a:srgbClr val="5A5A59"/>
                </a:solidFill>
              </a:rPr>
              <a:t>Objet de la fiducie ou du trust</a:t>
            </a:r>
            <a:endParaRPr lang="fr-LU" sz="1600" dirty="0">
              <a:solidFill>
                <a:srgbClr val="5A5A59"/>
              </a:solidFill>
            </a:endParaRPr>
          </a:p>
          <a:p>
            <a:pPr marL="0" indent="0">
              <a:buNone/>
            </a:pPr>
            <a:r>
              <a:rPr lang="fr-CH" sz="1400" dirty="0"/>
              <a:t>Les exemples d’objet pour ces types d’actes :</a:t>
            </a:r>
            <a:endParaRPr lang="fr-LU" sz="1400" dirty="0"/>
          </a:p>
          <a:p>
            <a:pPr marL="0" indent="0">
              <a:buNone/>
            </a:pPr>
            <a:r>
              <a:rPr lang="fr-CH" sz="1400" dirty="0"/>
              <a:t>Administration des patrimoines familiaux, préservation d’un capital d’entreprise, cession d’entreprises, exploitation d’entreprises, gestion des biens mobiliers et immobiliers, contrôle et gestion du patrimoine, transmission du patrimoine, protection des actifs…</a:t>
            </a:r>
            <a:endParaRPr lang="fr-LU" sz="1400" dirty="0"/>
          </a:p>
          <a:p>
            <a:pPr marL="0" indent="0">
              <a:buNone/>
            </a:pPr>
            <a:endParaRPr lang="fr-LU" sz="1400" dirty="0"/>
          </a:p>
        </p:txBody>
      </p:sp>
      <p:sp>
        <p:nvSpPr>
          <p:cNvPr id="4" name="Slide Number Placeholder 3"/>
          <p:cNvSpPr>
            <a:spLocks noGrp="1"/>
          </p:cNvSpPr>
          <p:nvPr>
            <p:ph type="sldNum" sz="quarter" idx="12"/>
          </p:nvPr>
        </p:nvSpPr>
        <p:spPr/>
        <p:txBody>
          <a:bodyPr/>
          <a:lstStyle/>
          <a:p>
            <a:fld id="{96E69AC9-FB56-4D7A-A4CD-7E8A5AC15D15}" type="slidenum">
              <a:rPr lang="fr-LU" smtClean="0"/>
              <a:t>26</a:t>
            </a:fld>
            <a:endParaRPr lang="fr-LU"/>
          </a:p>
        </p:txBody>
      </p:sp>
    </p:spTree>
    <p:extLst>
      <p:ext uri="{BB962C8B-B14F-4D97-AF65-F5344CB8AC3E}">
        <p14:creationId xmlns:p14="http://schemas.microsoft.com/office/powerpoint/2010/main" val="290027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69AC9-FB56-4D7A-A4CD-7E8A5AC15D15}" type="slidenum">
              <a:rPr lang="fr-LU" smtClean="0"/>
              <a:t>27</a:t>
            </a:fld>
            <a:endParaRPr lang="fr-LU"/>
          </a:p>
        </p:txBody>
      </p:sp>
      <p:sp>
        <p:nvSpPr>
          <p:cNvPr id="6" name="Title 1"/>
          <p:cNvSpPr txBox="1">
            <a:spLocks noGrp="1"/>
          </p:cNvSpPr>
          <p:nvPr>
            <p:ph type="title"/>
          </p:nvPr>
        </p:nvSpPr>
        <p:spPr>
          <a:xfrm>
            <a:off x="838200" y="365125"/>
            <a:ext cx="10515600" cy="6078807"/>
          </a:xfrm>
          <a:prstGeom prst="rect">
            <a:avLst/>
          </a:prstGeom>
          <a:solidFill>
            <a:schemeClr val="accent3">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b="1" dirty="0" smtClean="0"/>
              <a:t>	</a:t>
            </a:r>
            <a:r>
              <a:rPr lang="fr-CH" sz="5400" b="1" dirty="0" smtClean="0">
                <a:solidFill>
                  <a:srgbClr val="E40520"/>
                </a:solidFill>
              </a:rPr>
              <a:t>L’accès aux informations inscrites</a:t>
            </a:r>
            <a:br>
              <a:rPr lang="fr-CH" sz="5400" b="1" dirty="0" smtClean="0">
                <a:solidFill>
                  <a:srgbClr val="E40520"/>
                </a:solidFill>
              </a:rPr>
            </a:br>
            <a:r>
              <a:rPr lang="fr-CH" sz="5400" b="1" dirty="0">
                <a:solidFill>
                  <a:srgbClr val="E40520"/>
                </a:solidFill>
              </a:rPr>
              <a:t>	</a:t>
            </a:r>
            <a:r>
              <a:rPr lang="fr-CH" sz="5400" b="1" dirty="0" smtClean="0">
                <a:solidFill>
                  <a:srgbClr val="E40520"/>
                </a:solidFill>
              </a:rPr>
              <a:t>		     dans le RFT</a:t>
            </a:r>
          </a:p>
        </p:txBody>
      </p:sp>
    </p:spTree>
    <p:extLst>
      <p:ext uri="{BB962C8B-B14F-4D97-AF65-F5344CB8AC3E}">
        <p14:creationId xmlns:p14="http://schemas.microsoft.com/office/powerpoint/2010/main" val="4287572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1999" y="432000"/>
            <a:ext cx="10440000" cy="900000"/>
          </a:xfrm>
          <a:solidFill>
            <a:schemeClr val="accent3">
              <a:lumMod val="20000"/>
              <a:lumOff val="80000"/>
            </a:schemeClr>
          </a:solidFill>
        </p:spPr>
        <p:txBody>
          <a:bodyPr>
            <a:noAutofit/>
          </a:bodyPr>
          <a:lstStyle/>
          <a:p>
            <a:r>
              <a:rPr lang="fr-CH" dirty="0" smtClean="0">
                <a:solidFill>
                  <a:srgbClr val="E40520"/>
                </a:solidFill>
              </a:rPr>
              <a:t>Conditions d’accès au RFT</a:t>
            </a:r>
            <a:endParaRPr lang="fr-LU" dirty="0">
              <a:solidFill>
                <a:srgbClr val="E40520"/>
              </a:solidFill>
            </a:endParaRPr>
          </a:p>
        </p:txBody>
      </p:sp>
      <p:sp>
        <p:nvSpPr>
          <p:cNvPr id="3" name="Text Placeholder 2"/>
          <p:cNvSpPr>
            <a:spLocks noGrp="1"/>
          </p:cNvSpPr>
          <p:nvPr>
            <p:ph type="body" idx="1"/>
          </p:nvPr>
        </p:nvSpPr>
        <p:spPr>
          <a:xfrm>
            <a:off x="860067" y="1681163"/>
            <a:ext cx="5157787" cy="823912"/>
          </a:xfrm>
        </p:spPr>
        <p:txBody>
          <a:bodyPr/>
          <a:lstStyle/>
          <a:p>
            <a:r>
              <a:rPr lang="fr-CH" dirty="0" smtClean="0">
                <a:solidFill>
                  <a:srgbClr val="5A5A59"/>
                </a:solidFill>
              </a:rPr>
              <a:t>Accès conditionné par l’exercice d’une mission légale</a:t>
            </a:r>
            <a:endParaRPr lang="fr-LU" dirty="0">
              <a:solidFill>
                <a:srgbClr val="5A5A59"/>
              </a:solidFill>
            </a:endParaRPr>
          </a:p>
        </p:txBody>
      </p:sp>
      <p:sp>
        <p:nvSpPr>
          <p:cNvPr id="4" name="Content Placeholder 3"/>
          <p:cNvSpPr>
            <a:spLocks noGrp="1"/>
          </p:cNvSpPr>
          <p:nvPr>
            <p:ph sz="half" idx="2"/>
          </p:nvPr>
        </p:nvSpPr>
        <p:spPr>
          <a:xfrm>
            <a:off x="762152" y="2781120"/>
            <a:ext cx="4905404" cy="2222201"/>
          </a:xfrm>
        </p:spPr>
        <p:txBody>
          <a:bodyPr>
            <a:normAutofit/>
          </a:bodyPr>
          <a:lstStyle/>
          <a:p>
            <a:pPr algn="just">
              <a:buClr>
                <a:srgbClr val="5A5A59"/>
              </a:buClr>
            </a:pPr>
            <a:r>
              <a:rPr lang="fr-LU" sz="1700" dirty="0"/>
              <a:t>Les autorités nationales ont accès au </a:t>
            </a:r>
            <a:r>
              <a:rPr lang="fr-LU" sz="1700" dirty="0" smtClean="0"/>
              <a:t>RFT </a:t>
            </a:r>
            <a:r>
              <a:rPr lang="fr-LU" sz="1700" dirty="0"/>
              <a:t>dans l’exercice de leurs </a:t>
            </a:r>
            <a:r>
              <a:rPr lang="fr-LU" sz="1700" dirty="0" smtClean="0"/>
              <a:t>missions.</a:t>
            </a:r>
          </a:p>
          <a:p>
            <a:pPr algn="just">
              <a:buClr>
                <a:srgbClr val="5A5A59"/>
              </a:buClr>
            </a:pPr>
            <a:r>
              <a:rPr lang="fr-LU" sz="1700" dirty="0" smtClean="0"/>
              <a:t>Les </a:t>
            </a:r>
            <a:r>
              <a:rPr lang="fr-LU" sz="1700" dirty="0"/>
              <a:t>organismes </a:t>
            </a:r>
            <a:r>
              <a:rPr lang="fr-LU" sz="1700" dirty="0" smtClean="0"/>
              <a:t>d’autorégulation ont accès au RFT </a:t>
            </a:r>
            <a:r>
              <a:rPr lang="fr-LU" sz="1700" dirty="0"/>
              <a:t>dans le cadre de leur mission de surveillance en matière LBC/FT.</a:t>
            </a:r>
          </a:p>
          <a:p>
            <a:pPr algn="just">
              <a:buClr>
                <a:srgbClr val="5A5A59"/>
              </a:buClr>
            </a:pPr>
            <a:r>
              <a:rPr lang="fr-LU" sz="1700" dirty="0"/>
              <a:t>Les professionnels mettant en œuvre les mesures de vigilance à l’égard de la clientèle en vertu des articles 3 à 3-3 de la loi LBC/FT. </a:t>
            </a:r>
          </a:p>
        </p:txBody>
      </p:sp>
      <p:sp>
        <p:nvSpPr>
          <p:cNvPr id="5" name="Text Placeholder 4"/>
          <p:cNvSpPr>
            <a:spLocks noGrp="1"/>
          </p:cNvSpPr>
          <p:nvPr>
            <p:ph type="body" sz="quarter" idx="3"/>
          </p:nvPr>
        </p:nvSpPr>
        <p:spPr/>
        <p:txBody>
          <a:bodyPr/>
          <a:lstStyle/>
          <a:p>
            <a:r>
              <a:rPr lang="fr-CH" dirty="0" smtClean="0">
                <a:solidFill>
                  <a:srgbClr val="E40520"/>
                </a:solidFill>
              </a:rPr>
              <a:t>Accès conditionné pour intérêt légitime dûment motivé</a:t>
            </a:r>
            <a:endParaRPr lang="fr-LU" dirty="0">
              <a:solidFill>
                <a:srgbClr val="E40520"/>
              </a:solidFill>
            </a:endParaRPr>
          </a:p>
        </p:txBody>
      </p:sp>
      <p:sp>
        <p:nvSpPr>
          <p:cNvPr id="6" name="Content Placeholder 5"/>
          <p:cNvSpPr>
            <a:spLocks noGrp="1"/>
          </p:cNvSpPr>
          <p:nvPr>
            <p:ph sz="quarter" idx="4"/>
          </p:nvPr>
        </p:nvSpPr>
        <p:spPr/>
        <p:txBody>
          <a:bodyPr>
            <a:noAutofit/>
          </a:bodyPr>
          <a:lstStyle/>
          <a:p>
            <a:pPr marL="0" indent="0" algn="just">
              <a:lnSpc>
                <a:spcPct val="100000"/>
              </a:lnSpc>
              <a:buNone/>
            </a:pPr>
            <a:r>
              <a:rPr lang="fr-LU" sz="1600" dirty="0" smtClean="0"/>
              <a:t>Toute </a:t>
            </a:r>
            <a:r>
              <a:rPr lang="fr-LU" sz="1600" dirty="0"/>
              <a:t>PP ou PM se voit </a:t>
            </a:r>
            <a:r>
              <a:rPr lang="fr-LU" sz="1600" dirty="0" smtClean="0"/>
              <a:t>accorder l’accès sur </a:t>
            </a:r>
            <a:r>
              <a:rPr lang="fr-LU" sz="1600" dirty="0"/>
              <a:t>base d’une décision au cas par cas du directeur de l’AED ou de son délégué. Cette autorisation d’accès est </a:t>
            </a:r>
            <a:r>
              <a:rPr lang="fr-LU" sz="1600" dirty="0" smtClean="0"/>
              <a:t>conditionnée </a:t>
            </a:r>
            <a:r>
              <a:rPr lang="fr-LU" sz="1600" u="sng" dirty="0" smtClean="0"/>
              <a:t>par la démonstration d’un </a:t>
            </a:r>
            <a:r>
              <a:rPr lang="fr-LU" sz="1600" u="sng" dirty="0"/>
              <a:t>intérêt légitime dans le cadre de la prévention de l’utilisation du système financier aux fins de blanchiment ou de financement du terrorisme. </a:t>
            </a:r>
            <a:endParaRPr lang="fr-LU" sz="1600" u="sng" dirty="0" smtClean="0"/>
          </a:p>
          <a:p>
            <a:pPr marL="0" indent="0" algn="just">
              <a:buNone/>
            </a:pPr>
            <a:r>
              <a:rPr lang="fr-CH" sz="1600" dirty="0" smtClean="0">
                <a:solidFill>
                  <a:srgbClr val="E40520"/>
                </a:solidFill>
                <a:sym typeface="Wingdings" panose="05000000000000000000" pitchFamily="2" charset="2"/>
              </a:rPr>
              <a:t></a:t>
            </a:r>
            <a:r>
              <a:rPr lang="fr-CH" sz="1600" dirty="0" smtClean="0">
                <a:sym typeface="Wingdings" panose="05000000000000000000" pitchFamily="2" charset="2"/>
              </a:rPr>
              <a:t>Accès </a:t>
            </a:r>
            <a:r>
              <a:rPr lang="fr-CH" sz="1600" dirty="0">
                <a:sym typeface="Wingdings" panose="05000000000000000000" pitchFamily="2" charset="2"/>
              </a:rPr>
              <a:t>dûment motivé.</a:t>
            </a:r>
          </a:p>
          <a:p>
            <a:pPr marL="0" indent="0" algn="just">
              <a:buNone/>
            </a:pPr>
            <a:r>
              <a:rPr lang="fr-CH" sz="1600" dirty="0" smtClean="0">
                <a:solidFill>
                  <a:srgbClr val="E40520"/>
                </a:solidFill>
                <a:sym typeface="Wingdings" panose="05000000000000000000" pitchFamily="2" charset="2"/>
              </a:rPr>
              <a:t></a:t>
            </a:r>
            <a:r>
              <a:rPr lang="fr-CH" sz="1600" dirty="0" smtClean="0">
                <a:sym typeface="Wingdings" panose="05000000000000000000" pitchFamily="2" charset="2"/>
              </a:rPr>
              <a:t>Demande </a:t>
            </a:r>
            <a:r>
              <a:rPr lang="fr-CH" sz="1600" dirty="0">
                <a:sym typeface="Wingdings" panose="05000000000000000000" pitchFamily="2" charset="2"/>
              </a:rPr>
              <a:t>d’accès ne peut concerner qu’une fiducie/trust par demande</a:t>
            </a:r>
            <a:r>
              <a:rPr lang="fr-CH" sz="1600" dirty="0" smtClean="0">
                <a:sym typeface="Wingdings" panose="05000000000000000000" pitchFamily="2" charset="2"/>
              </a:rPr>
              <a:t>.</a:t>
            </a:r>
          </a:p>
          <a:p>
            <a:pPr marL="0" indent="0" algn="just">
              <a:buNone/>
            </a:pPr>
            <a:r>
              <a:rPr lang="fr-CH" sz="1600" dirty="0" smtClean="0">
                <a:solidFill>
                  <a:srgbClr val="E40520"/>
                </a:solidFill>
                <a:sym typeface="Wingdings" panose="05000000000000000000" pitchFamily="2" charset="2"/>
              </a:rPr>
              <a:t></a:t>
            </a:r>
            <a:r>
              <a:rPr lang="fr-CH" sz="1600" dirty="0" smtClean="0">
                <a:sym typeface="Wingdings" panose="05000000000000000000" pitchFamily="2" charset="2"/>
              </a:rPr>
              <a:t>Demande d’accès ne peut porter que sur une recherche par numéro d’immatriculation unique de la fiducie ou du trust exprès, par la dénomination ou la date de conclusion ET les noms, prénoms ou dénomination du constituant.</a:t>
            </a:r>
            <a:endParaRPr lang="fr-CH" sz="1600" dirty="0">
              <a:sym typeface="Wingdings" panose="05000000000000000000" pitchFamily="2" charset="2"/>
            </a:endParaRPr>
          </a:p>
          <a:p>
            <a:pPr marL="0" indent="0" algn="just">
              <a:lnSpc>
                <a:spcPct val="100000"/>
              </a:lnSpc>
              <a:buNone/>
            </a:pPr>
            <a:r>
              <a:rPr lang="fr-CH" sz="1600" b="1" u="sng" dirty="0" smtClean="0">
                <a:solidFill>
                  <a:srgbClr val="5A5A59"/>
                </a:solidFill>
              </a:rPr>
              <a:t> ATTENTION DE RESPECTER LES CONDITIONS ET FORMALITES PRESCRITES PAR LA LOI</a:t>
            </a:r>
            <a:endParaRPr lang="fr-LU" sz="1600" b="1" u="sng" dirty="0">
              <a:solidFill>
                <a:srgbClr val="5A5A59"/>
              </a:solidFill>
            </a:endParaRPr>
          </a:p>
          <a:p>
            <a:pPr marL="0" indent="0">
              <a:lnSpc>
                <a:spcPct val="100000"/>
              </a:lnSpc>
              <a:buNone/>
            </a:pPr>
            <a:endParaRPr lang="fr-LU" sz="1700" dirty="0"/>
          </a:p>
        </p:txBody>
      </p:sp>
      <p:sp>
        <p:nvSpPr>
          <p:cNvPr id="7" name="Slide Number Placeholder 6"/>
          <p:cNvSpPr>
            <a:spLocks noGrp="1"/>
          </p:cNvSpPr>
          <p:nvPr>
            <p:ph type="sldNum" sz="quarter" idx="12"/>
          </p:nvPr>
        </p:nvSpPr>
        <p:spPr/>
        <p:txBody>
          <a:bodyPr/>
          <a:lstStyle/>
          <a:p>
            <a:fld id="{96E69AC9-FB56-4D7A-A4CD-7E8A5AC15D15}" type="slidenum">
              <a:rPr lang="fr-LU" smtClean="0"/>
              <a:t>28</a:t>
            </a:fld>
            <a:endParaRPr lang="fr-LU" dirty="0"/>
          </a:p>
        </p:txBody>
      </p:sp>
    </p:spTree>
    <p:extLst>
      <p:ext uri="{BB962C8B-B14F-4D97-AF65-F5344CB8AC3E}">
        <p14:creationId xmlns:p14="http://schemas.microsoft.com/office/powerpoint/2010/main" val="3141203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smtClean="0">
                <a:solidFill>
                  <a:srgbClr val="E40520"/>
                </a:solidFill>
              </a:rPr>
              <a:t>Conditions d’accès au RFT</a:t>
            </a:r>
            <a:endParaRPr lang="fr-LU" dirty="0">
              <a:solidFill>
                <a:srgbClr val="E40520"/>
              </a:solidFill>
            </a:endParaRPr>
          </a:p>
        </p:txBody>
      </p:sp>
      <p:sp>
        <p:nvSpPr>
          <p:cNvPr id="3" name="Content Placeholder 2"/>
          <p:cNvSpPr>
            <a:spLocks noGrp="1"/>
          </p:cNvSpPr>
          <p:nvPr>
            <p:ph idx="1"/>
          </p:nvPr>
        </p:nvSpPr>
        <p:spPr>
          <a:xfrm>
            <a:off x="432000" y="1668506"/>
            <a:ext cx="10440000" cy="4351338"/>
          </a:xfrm>
          <a:solidFill>
            <a:schemeClr val="bg1">
              <a:lumMod val="85000"/>
            </a:schemeClr>
          </a:solidFill>
        </p:spPr>
        <p:txBody>
          <a:bodyPr>
            <a:normAutofit fontScale="77500" lnSpcReduction="20000"/>
          </a:bodyPr>
          <a:lstStyle/>
          <a:p>
            <a:pPr marL="457200" lvl="1" indent="0" algn="just">
              <a:lnSpc>
                <a:spcPct val="120000"/>
              </a:lnSpc>
              <a:buNone/>
            </a:pPr>
            <a:r>
              <a:rPr lang="fr-CH" sz="3100" b="1" dirty="0" smtClean="0">
                <a:solidFill>
                  <a:srgbClr val="5A5A59"/>
                </a:solidFill>
              </a:rPr>
              <a:t>Dans le cadre de l’accès </a:t>
            </a:r>
            <a:r>
              <a:rPr lang="fr-CH" sz="3100" b="1" dirty="0">
                <a:solidFill>
                  <a:srgbClr val="5A5A59"/>
                </a:solidFill>
              </a:rPr>
              <a:t>conditionné pour intérêt légitime dûment </a:t>
            </a:r>
            <a:r>
              <a:rPr lang="fr-CH" sz="3100" b="1" dirty="0" smtClean="0">
                <a:solidFill>
                  <a:srgbClr val="5A5A59"/>
                </a:solidFill>
              </a:rPr>
              <a:t>motivé peuvent être demandé l’accès aux informations suivantes:</a:t>
            </a:r>
            <a:endParaRPr lang="fr-LU" sz="3100" b="1" dirty="0">
              <a:solidFill>
                <a:srgbClr val="5A5A59"/>
              </a:solidFill>
            </a:endParaRPr>
          </a:p>
          <a:p>
            <a:pPr marL="457200" lvl="1" indent="0" algn="just">
              <a:buNone/>
            </a:pPr>
            <a:endParaRPr lang="fr-CH" b="1" dirty="0"/>
          </a:p>
          <a:p>
            <a:pPr marL="971550" lvl="1" indent="-514350" algn="just">
              <a:buAutoNum type="romanUcParenR"/>
            </a:pPr>
            <a:r>
              <a:rPr lang="fr-CH" sz="3100" b="1" u="sng" dirty="0" smtClean="0">
                <a:solidFill>
                  <a:srgbClr val="5A5A59"/>
                </a:solidFill>
              </a:rPr>
              <a:t>Quant aux informations sur les PP:</a:t>
            </a:r>
          </a:p>
          <a:p>
            <a:pPr marL="457200" lvl="1" indent="0" algn="just">
              <a:buNone/>
            </a:pPr>
            <a:endParaRPr lang="fr-CH" b="1" u="sng" dirty="0">
              <a:solidFill>
                <a:srgbClr val="5A5A59"/>
              </a:solidFill>
            </a:endParaRPr>
          </a:p>
          <a:p>
            <a:pPr lvl="1" algn="just">
              <a:buClr>
                <a:srgbClr val="5A5A59"/>
              </a:buClr>
              <a:buFont typeface="Wingdings" panose="05000000000000000000" pitchFamily="2" charset="2"/>
              <a:buChar char="Ø"/>
            </a:pPr>
            <a:r>
              <a:rPr lang="fr-CH" dirty="0" smtClean="0"/>
              <a:t>Nom</a:t>
            </a:r>
            <a:endParaRPr lang="fr-CH" dirty="0"/>
          </a:p>
          <a:p>
            <a:pPr lvl="1" algn="just">
              <a:buClr>
                <a:srgbClr val="5A5A59"/>
              </a:buClr>
              <a:buFont typeface="Wingdings" panose="05000000000000000000" pitchFamily="2" charset="2"/>
              <a:buChar char="Ø"/>
            </a:pPr>
            <a:r>
              <a:rPr lang="fr-CH" dirty="0"/>
              <a:t>Prénoms</a:t>
            </a:r>
          </a:p>
          <a:p>
            <a:pPr lvl="1" algn="just">
              <a:buClr>
                <a:srgbClr val="5A5A59"/>
              </a:buClr>
              <a:buFont typeface="Wingdings" panose="05000000000000000000" pitchFamily="2" charset="2"/>
              <a:buChar char="Ø"/>
            </a:pPr>
            <a:r>
              <a:rPr lang="fr-CH" dirty="0"/>
              <a:t>Nationalités</a:t>
            </a:r>
          </a:p>
          <a:p>
            <a:pPr lvl="1" algn="just">
              <a:buClr>
                <a:srgbClr val="5A5A59"/>
              </a:buClr>
              <a:buFont typeface="Wingdings" panose="05000000000000000000" pitchFamily="2" charset="2"/>
              <a:buChar char="Ø"/>
            </a:pPr>
            <a:r>
              <a:rPr lang="fr-CH" strike="sngStrike" dirty="0"/>
              <a:t>Jour</a:t>
            </a:r>
            <a:r>
              <a:rPr lang="fr-CH" dirty="0"/>
              <a:t>, mois, année de naissance</a:t>
            </a:r>
          </a:p>
          <a:p>
            <a:pPr lvl="1" algn="just">
              <a:buClr>
                <a:srgbClr val="5A5A59"/>
              </a:buClr>
              <a:buFont typeface="Wingdings" panose="05000000000000000000" pitchFamily="2" charset="2"/>
              <a:buChar char="Ø"/>
            </a:pPr>
            <a:r>
              <a:rPr lang="fr-CH" strike="sngStrike" dirty="0"/>
              <a:t>Lieu de naissance</a:t>
            </a:r>
          </a:p>
          <a:p>
            <a:pPr lvl="1" algn="just">
              <a:buClr>
                <a:srgbClr val="5A5A59"/>
              </a:buClr>
              <a:buFont typeface="Wingdings" panose="05000000000000000000" pitchFamily="2" charset="2"/>
              <a:buChar char="Ø"/>
            </a:pPr>
            <a:r>
              <a:rPr lang="fr-CH" dirty="0"/>
              <a:t>Pays de résidence</a:t>
            </a:r>
          </a:p>
          <a:p>
            <a:pPr lvl="1" algn="just">
              <a:buClr>
                <a:srgbClr val="5A5A59"/>
              </a:buClr>
              <a:buFont typeface="Wingdings" panose="05000000000000000000" pitchFamily="2" charset="2"/>
              <a:buChar char="Ø"/>
            </a:pPr>
            <a:r>
              <a:rPr lang="fr-CH" strike="sngStrike" dirty="0"/>
              <a:t>Adresse privée ou professionnelle </a:t>
            </a:r>
          </a:p>
          <a:p>
            <a:pPr lvl="1" algn="just">
              <a:buClr>
                <a:srgbClr val="5A5A59"/>
              </a:buClr>
              <a:buFont typeface="Wingdings" panose="05000000000000000000" pitchFamily="2" charset="2"/>
              <a:buChar char="Ø"/>
            </a:pPr>
            <a:r>
              <a:rPr lang="fr-CH" strike="sngStrike" dirty="0"/>
              <a:t>Numéro d’identification (RNPP)/ Numéro d’identification étranger</a:t>
            </a:r>
          </a:p>
          <a:p>
            <a:pPr lvl="1" algn="just">
              <a:buClr>
                <a:srgbClr val="5A5A59"/>
              </a:buClr>
              <a:buFont typeface="Wingdings" panose="05000000000000000000" pitchFamily="2" charset="2"/>
              <a:buChar char="Ø"/>
            </a:pPr>
            <a:r>
              <a:rPr lang="fr-CH" dirty="0"/>
              <a:t>Nature de l’implication de la personne concernée dans la fiducie ou dans le trust et l’étendue des intérêts effectifs détenus </a:t>
            </a:r>
            <a:r>
              <a:rPr lang="fr-CH" dirty="0" smtClean="0"/>
              <a:t>(%)</a:t>
            </a:r>
          </a:p>
          <a:p>
            <a:pPr marL="457200" lvl="1" indent="0" algn="just">
              <a:buNone/>
            </a:pPr>
            <a:endParaRPr lang="fr-CH" dirty="0" smtClean="0"/>
          </a:p>
          <a:p>
            <a:pPr lvl="1" algn="just"/>
            <a:endParaRPr lang="fr-CH" dirty="0" smtClean="0"/>
          </a:p>
          <a:p>
            <a:pPr lvl="1" algn="just"/>
            <a:endParaRPr lang="fr-CH" dirty="0"/>
          </a:p>
          <a:p>
            <a:pPr marL="457200" lvl="1" indent="0" algn="just">
              <a:buNone/>
            </a:pPr>
            <a:endParaRPr lang="fr-CH" dirty="0"/>
          </a:p>
          <a:p>
            <a:pPr marL="0" indent="0">
              <a:buNone/>
            </a:pPr>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29</a:t>
            </a:fld>
            <a:endParaRPr lang="fr-LU"/>
          </a:p>
        </p:txBody>
      </p:sp>
    </p:spTree>
    <p:extLst>
      <p:ext uri="{BB962C8B-B14F-4D97-AF65-F5344CB8AC3E}">
        <p14:creationId xmlns:p14="http://schemas.microsoft.com/office/powerpoint/2010/main" val="1762563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normAutofit fontScale="90000"/>
          </a:bodyPr>
          <a:lstStyle/>
          <a:p>
            <a:r>
              <a:rPr lang="fr-CH" dirty="0" smtClean="0">
                <a:solidFill>
                  <a:srgbClr val="E40520"/>
                </a:solidFill>
              </a:rPr>
              <a:t>Volet B du projet de loi PL7216</a:t>
            </a:r>
            <a:endParaRPr lang="fr-LU" dirty="0">
              <a:solidFill>
                <a:srgbClr val="E40520"/>
              </a:solidFill>
            </a:endParaRPr>
          </a:p>
        </p:txBody>
      </p:sp>
      <p:sp>
        <p:nvSpPr>
          <p:cNvPr id="4" name="Text Placeholder 3"/>
          <p:cNvSpPr>
            <a:spLocks noGrp="1"/>
          </p:cNvSpPr>
          <p:nvPr>
            <p:ph type="body" idx="1"/>
          </p:nvPr>
        </p:nvSpPr>
        <p:spPr>
          <a:xfrm>
            <a:off x="432000" y="1654954"/>
            <a:ext cx="10440000" cy="4378441"/>
          </a:xfrm>
        </p:spPr>
        <p:txBody>
          <a:bodyPr>
            <a:normAutofit lnSpcReduction="10000"/>
          </a:bodyPr>
          <a:lstStyle/>
          <a:p>
            <a:pPr lvl="0" algn="just"/>
            <a:r>
              <a:rPr lang="fr-LU" sz="2800" dirty="0" smtClean="0">
                <a:solidFill>
                  <a:schemeClr val="tx1"/>
                </a:solidFill>
              </a:rPr>
              <a:t>Initialement, le projet de loi sur </a:t>
            </a:r>
            <a:r>
              <a:rPr lang="fr-LU" sz="2800" dirty="0">
                <a:solidFill>
                  <a:schemeClr val="tx1"/>
                </a:solidFill>
              </a:rPr>
              <a:t>le registre </a:t>
            </a:r>
            <a:r>
              <a:rPr lang="fr-LU" sz="2800" dirty="0" smtClean="0">
                <a:solidFill>
                  <a:schemeClr val="tx1"/>
                </a:solidFill>
              </a:rPr>
              <a:t>des fiducies et des trusts a </a:t>
            </a:r>
            <a:r>
              <a:rPr lang="fr-LU" sz="2800" dirty="0">
                <a:solidFill>
                  <a:schemeClr val="tx1"/>
                </a:solidFill>
              </a:rPr>
              <a:t>été </a:t>
            </a:r>
            <a:r>
              <a:rPr lang="fr-LU" sz="2800" dirty="0" smtClean="0">
                <a:solidFill>
                  <a:schemeClr val="tx1"/>
                </a:solidFill>
              </a:rPr>
              <a:t>divisé </a:t>
            </a:r>
            <a:r>
              <a:rPr lang="fr-LU" sz="2800" dirty="0">
                <a:solidFill>
                  <a:schemeClr val="tx1"/>
                </a:solidFill>
              </a:rPr>
              <a:t>en deux </a:t>
            </a:r>
            <a:r>
              <a:rPr lang="fr-LU" sz="2800" dirty="0" smtClean="0">
                <a:solidFill>
                  <a:schemeClr val="tx1"/>
                </a:solidFill>
              </a:rPr>
              <a:t>parties:</a:t>
            </a:r>
          </a:p>
          <a:p>
            <a:pPr lvl="0" algn="just"/>
            <a:endParaRPr lang="fr-LU" sz="2800" dirty="0" smtClean="0">
              <a:solidFill>
                <a:schemeClr val="tx1"/>
              </a:solidFill>
            </a:endParaRPr>
          </a:p>
          <a:p>
            <a:pPr marL="457200" lvl="0" indent="-457200" algn="just">
              <a:buClr>
                <a:srgbClr val="5A5A59"/>
              </a:buClr>
              <a:buFont typeface="Wingdings" panose="05000000000000000000" pitchFamily="2" charset="2"/>
              <a:buChar char="Ø"/>
            </a:pPr>
            <a:r>
              <a:rPr lang="fr-LU" sz="2800" dirty="0" smtClean="0">
                <a:solidFill>
                  <a:schemeClr val="tx1"/>
                </a:solidFill>
              </a:rPr>
              <a:t>partie </a:t>
            </a:r>
            <a:r>
              <a:rPr lang="fr-LU" sz="2800" b="1" dirty="0">
                <a:solidFill>
                  <a:schemeClr val="tx1"/>
                </a:solidFill>
              </a:rPr>
              <a:t>7216A</a:t>
            </a:r>
            <a:r>
              <a:rPr lang="fr-LU" sz="2800" dirty="0">
                <a:solidFill>
                  <a:schemeClr val="tx1"/>
                </a:solidFill>
              </a:rPr>
              <a:t> comprenant les obligations incombant aux </a:t>
            </a:r>
            <a:r>
              <a:rPr lang="fr-LU" sz="2800" dirty="0" smtClean="0">
                <a:solidFill>
                  <a:schemeClr val="tx1"/>
                </a:solidFill>
              </a:rPr>
              <a:t>fiduciaires,</a:t>
            </a:r>
          </a:p>
          <a:p>
            <a:pPr marL="457200" lvl="0" indent="-457200" algn="just">
              <a:buClr>
                <a:srgbClr val="5A5A59"/>
              </a:buClr>
              <a:buFont typeface="Wingdings" panose="05000000000000000000" pitchFamily="2" charset="2"/>
              <a:buChar char="Ø"/>
            </a:pPr>
            <a:r>
              <a:rPr lang="fr-LU" sz="2800" dirty="0" smtClean="0">
                <a:solidFill>
                  <a:schemeClr val="tx1"/>
                </a:solidFill>
              </a:rPr>
              <a:t>partie </a:t>
            </a:r>
            <a:r>
              <a:rPr lang="fr-LU" sz="2800" b="1" dirty="0">
                <a:solidFill>
                  <a:schemeClr val="tx1"/>
                </a:solidFill>
              </a:rPr>
              <a:t>7216B</a:t>
            </a:r>
            <a:r>
              <a:rPr lang="fr-LU" sz="2800" dirty="0">
                <a:solidFill>
                  <a:schemeClr val="tx1"/>
                </a:solidFill>
              </a:rPr>
              <a:t> comprenant la création du Registre des fiducies et des trusts. </a:t>
            </a:r>
            <a:endParaRPr lang="fr-LU" sz="2800" dirty="0" smtClean="0">
              <a:solidFill>
                <a:schemeClr val="tx1"/>
              </a:solidFill>
            </a:endParaRPr>
          </a:p>
          <a:p>
            <a:pPr marL="457200" lvl="0" indent="-457200" algn="just">
              <a:buFont typeface="Wingdings" panose="05000000000000000000" pitchFamily="2" charset="2"/>
              <a:buChar char="Ø"/>
            </a:pPr>
            <a:endParaRPr lang="fr-LU" sz="2800" dirty="0" smtClean="0"/>
          </a:p>
          <a:p>
            <a:pPr algn="just"/>
            <a:r>
              <a:rPr lang="fr-LU" sz="2800" dirty="0" smtClean="0">
                <a:solidFill>
                  <a:schemeClr val="tx1"/>
                </a:solidFill>
              </a:rPr>
              <a:t>A </a:t>
            </a:r>
            <a:r>
              <a:rPr lang="fr-LU" sz="2800" dirty="0">
                <a:solidFill>
                  <a:schemeClr val="tx1"/>
                </a:solidFill>
              </a:rPr>
              <a:t>ce titre</a:t>
            </a:r>
            <a:r>
              <a:rPr lang="fr-LU" sz="2800" dirty="0" smtClean="0">
                <a:solidFill>
                  <a:schemeClr val="tx1"/>
                </a:solidFill>
              </a:rPr>
              <a:t>, à l’origine </a:t>
            </a:r>
            <a:r>
              <a:rPr lang="fr-LU" sz="2800" b="1" dirty="0">
                <a:solidFill>
                  <a:schemeClr val="tx1"/>
                </a:solidFill>
              </a:rPr>
              <a:t>le volet A </a:t>
            </a:r>
            <a:r>
              <a:rPr lang="fr-LU" sz="2800" b="1" dirty="0" smtClean="0">
                <a:solidFill>
                  <a:schemeClr val="tx1"/>
                </a:solidFill>
              </a:rPr>
              <a:t>avait pour fondement juridique la </a:t>
            </a:r>
            <a:r>
              <a:rPr lang="fr-LU" sz="2800" b="1" dirty="0">
                <a:solidFill>
                  <a:schemeClr val="tx1"/>
                </a:solidFill>
              </a:rPr>
              <a:t>loi du 10 août 2018 relative aux informations devant être obtenues et conservées par les fiduciaires.</a:t>
            </a:r>
            <a:endParaRPr lang="fr-LU" sz="2800" dirty="0">
              <a:solidFill>
                <a:schemeClr val="tx1"/>
              </a:solidFill>
            </a:endParaRPr>
          </a:p>
          <a:p>
            <a:endParaRPr lang="fr-LU" dirty="0"/>
          </a:p>
        </p:txBody>
      </p:sp>
      <p:sp>
        <p:nvSpPr>
          <p:cNvPr id="3" name="Slide Number Placeholder 2"/>
          <p:cNvSpPr>
            <a:spLocks noGrp="1"/>
          </p:cNvSpPr>
          <p:nvPr>
            <p:ph type="sldNum" sz="quarter" idx="12"/>
          </p:nvPr>
        </p:nvSpPr>
        <p:spPr/>
        <p:txBody>
          <a:bodyPr/>
          <a:lstStyle/>
          <a:p>
            <a:fld id="{96E69AC9-FB56-4D7A-A4CD-7E8A5AC15D15}" type="slidenum">
              <a:rPr lang="fr-LU" smtClean="0"/>
              <a:t>3</a:t>
            </a:fld>
            <a:endParaRPr lang="fr-LU"/>
          </a:p>
        </p:txBody>
      </p:sp>
    </p:spTree>
    <p:extLst>
      <p:ext uri="{BB962C8B-B14F-4D97-AF65-F5344CB8AC3E}">
        <p14:creationId xmlns:p14="http://schemas.microsoft.com/office/powerpoint/2010/main" val="2955726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smtClean="0">
                <a:solidFill>
                  <a:srgbClr val="E40520"/>
                </a:solidFill>
              </a:rPr>
              <a:t>Conditions d’accès au RFT</a:t>
            </a:r>
            <a:endParaRPr lang="fr-LU" dirty="0">
              <a:solidFill>
                <a:srgbClr val="E40520"/>
              </a:solidFill>
            </a:endParaRPr>
          </a:p>
        </p:txBody>
      </p:sp>
      <p:sp>
        <p:nvSpPr>
          <p:cNvPr id="3" name="Content Placeholder 2"/>
          <p:cNvSpPr>
            <a:spLocks noGrp="1"/>
          </p:cNvSpPr>
          <p:nvPr>
            <p:ph idx="1"/>
          </p:nvPr>
        </p:nvSpPr>
        <p:spPr>
          <a:xfrm>
            <a:off x="432000" y="1668506"/>
            <a:ext cx="10515600" cy="4351338"/>
          </a:xfrm>
        </p:spPr>
        <p:txBody>
          <a:bodyPr/>
          <a:lstStyle/>
          <a:p>
            <a:pPr marL="0" indent="0">
              <a:buNone/>
            </a:pPr>
            <a:r>
              <a:rPr lang="fr-CH" b="1" dirty="0" smtClean="0">
                <a:solidFill>
                  <a:srgbClr val="5A5A59"/>
                </a:solidFill>
              </a:rPr>
              <a:t>II) </a:t>
            </a:r>
            <a:r>
              <a:rPr lang="fr-CH" sz="2400" b="1" dirty="0">
                <a:solidFill>
                  <a:srgbClr val="5A5A59"/>
                </a:solidFill>
              </a:rPr>
              <a:t>Quant aux informations sur les </a:t>
            </a:r>
            <a:r>
              <a:rPr lang="fr-CH" sz="2400" b="1" dirty="0" smtClean="0">
                <a:solidFill>
                  <a:srgbClr val="5A5A59"/>
                </a:solidFill>
              </a:rPr>
              <a:t>PM:</a:t>
            </a:r>
          </a:p>
          <a:p>
            <a:pPr marL="0" indent="0">
              <a:buNone/>
            </a:pPr>
            <a:endParaRPr lang="fr-CH" sz="2400" b="1" dirty="0">
              <a:solidFill>
                <a:srgbClr val="5A5A59"/>
              </a:solidFill>
            </a:endParaRPr>
          </a:p>
          <a:p>
            <a:pPr lvl="1" algn="just">
              <a:buClr>
                <a:srgbClr val="5A5A59"/>
              </a:buClr>
              <a:buFont typeface="Wingdings" panose="05000000000000000000" pitchFamily="2" charset="2"/>
              <a:buChar char="Ø"/>
            </a:pPr>
            <a:r>
              <a:rPr lang="fr-CH" dirty="0"/>
              <a:t>Dénomination (abréviation et enseigne commerciale utilisée)</a:t>
            </a:r>
          </a:p>
          <a:p>
            <a:pPr lvl="1" algn="just">
              <a:buClr>
                <a:srgbClr val="5A5A59"/>
              </a:buClr>
              <a:buFont typeface="Wingdings" panose="05000000000000000000" pitchFamily="2" charset="2"/>
              <a:buChar char="Ø"/>
            </a:pPr>
            <a:r>
              <a:rPr lang="fr-CH" strike="sngStrike" dirty="0"/>
              <a:t>Adresse précise du siège de la personne morale</a:t>
            </a:r>
          </a:p>
          <a:p>
            <a:pPr lvl="1" algn="just">
              <a:buClr>
                <a:srgbClr val="5A5A59"/>
              </a:buClr>
              <a:buFont typeface="Wingdings" panose="05000000000000000000" pitchFamily="2" charset="2"/>
              <a:buChar char="Ø"/>
            </a:pPr>
            <a:r>
              <a:rPr lang="fr-CH" dirty="0"/>
              <a:t>Numéro d’immatriculation si PM immatriculée au RCS (LUX)</a:t>
            </a:r>
          </a:p>
          <a:p>
            <a:pPr lvl="1" algn="just">
              <a:buClr>
                <a:srgbClr val="5A5A59"/>
              </a:buClr>
              <a:buFont typeface="Wingdings" panose="05000000000000000000" pitchFamily="2" charset="2"/>
              <a:buChar char="Ø"/>
            </a:pPr>
            <a:r>
              <a:rPr lang="fr-CH" dirty="0"/>
              <a:t>Nom du registre  (non LUX) auprès duquel la PM est immatriculée et le numéro d’immatriculation si PM non immatriculé au RCS </a:t>
            </a:r>
          </a:p>
          <a:p>
            <a:pPr lvl="1" algn="just">
              <a:buClr>
                <a:srgbClr val="5A5A59"/>
              </a:buClr>
              <a:buFont typeface="Wingdings" panose="05000000000000000000" pitchFamily="2" charset="2"/>
              <a:buChar char="Ø"/>
            </a:pPr>
            <a:r>
              <a:rPr lang="fr-CH" dirty="0" smtClean="0"/>
              <a:t>Nature </a:t>
            </a:r>
            <a:r>
              <a:rPr lang="fr-CH" dirty="0"/>
              <a:t>de l’implication de la personne concernée dans la fiducie ou dans le trust et l’étendue des intérêts effectifs détenus </a:t>
            </a:r>
            <a:r>
              <a:rPr lang="fr-CH" dirty="0" smtClean="0"/>
              <a:t>(%)</a:t>
            </a:r>
          </a:p>
          <a:p>
            <a:pPr lvl="1" algn="just">
              <a:buClr>
                <a:srgbClr val="5A5A59"/>
              </a:buClr>
              <a:buFont typeface="Wingdings" panose="05000000000000000000" pitchFamily="2" charset="2"/>
              <a:buChar char="Ø"/>
            </a:pPr>
            <a:r>
              <a:rPr lang="fr-CH" dirty="0"/>
              <a:t>Description des caractéristiques ou de la catégorie de la PM</a:t>
            </a:r>
          </a:p>
          <a:p>
            <a:pPr marL="457200" lvl="1" indent="0" algn="just">
              <a:buNone/>
            </a:pPr>
            <a:endParaRPr lang="fr-CH" dirty="0"/>
          </a:p>
          <a:p>
            <a:pPr marL="0" indent="0">
              <a:buNone/>
            </a:pPr>
            <a:endParaRPr lang="fr-LU" dirty="0"/>
          </a:p>
        </p:txBody>
      </p:sp>
      <p:sp>
        <p:nvSpPr>
          <p:cNvPr id="4" name="Slide Number Placeholder 3"/>
          <p:cNvSpPr>
            <a:spLocks noGrp="1"/>
          </p:cNvSpPr>
          <p:nvPr>
            <p:ph type="sldNum" sz="quarter" idx="12"/>
          </p:nvPr>
        </p:nvSpPr>
        <p:spPr/>
        <p:txBody>
          <a:bodyPr/>
          <a:lstStyle/>
          <a:p>
            <a:fld id="{96E69AC9-FB56-4D7A-A4CD-7E8A5AC15D15}" type="slidenum">
              <a:rPr lang="fr-LU" smtClean="0"/>
              <a:t>30</a:t>
            </a:fld>
            <a:endParaRPr lang="fr-LU"/>
          </a:p>
        </p:txBody>
      </p:sp>
    </p:spTree>
    <p:extLst>
      <p:ext uri="{BB962C8B-B14F-4D97-AF65-F5344CB8AC3E}">
        <p14:creationId xmlns:p14="http://schemas.microsoft.com/office/powerpoint/2010/main" val="3903635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smtClean="0">
                <a:solidFill>
                  <a:srgbClr val="E40520"/>
                </a:solidFill>
              </a:rPr>
              <a:t>Conditions d’accès au RFT</a:t>
            </a:r>
            <a:endParaRPr lang="fr-LU" dirty="0">
              <a:solidFill>
                <a:srgbClr val="E40520"/>
              </a:solidFill>
            </a:endParaRPr>
          </a:p>
        </p:txBody>
      </p:sp>
      <p:sp>
        <p:nvSpPr>
          <p:cNvPr id="3" name="Content Placeholder 2"/>
          <p:cNvSpPr>
            <a:spLocks noGrp="1"/>
          </p:cNvSpPr>
          <p:nvPr>
            <p:ph idx="1"/>
          </p:nvPr>
        </p:nvSpPr>
        <p:spPr>
          <a:xfrm>
            <a:off x="432000" y="1444444"/>
            <a:ext cx="10440000" cy="4799462"/>
          </a:xfrm>
        </p:spPr>
        <p:txBody>
          <a:bodyPr>
            <a:normAutofit lnSpcReduction="10000"/>
          </a:bodyPr>
          <a:lstStyle/>
          <a:p>
            <a:pPr algn="just"/>
            <a:r>
              <a:rPr lang="fr-CH" dirty="0" smtClean="0"/>
              <a:t>Accès sécurisé aux fichiers moyennant une authentification forte (</a:t>
            </a:r>
            <a:r>
              <a:rPr lang="fr-CH" dirty="0" err="1" smtClean="0"/>
              <a:t>Luxtrust</a:t>
            </a:r>
            <a:r>
              <a:rPr lang="fr-CH" dirty="0" smtClean="0"/>
              <a:t>).</a:t>
            </a:r>
          </a:p>
          <a:p>
            <a:pPr algn="just"/>
            <a:r>
              <a:rPr lang="fr-CH" dirty="0" smtClean="0"/>
              <a:t>Rétractabilité des informations consultées par une personne X : date, heure, référence du dossier consulté.</a:t>
            </a:r>
          </a:p>
          <a:p>
            <a:pPr algn="just"/>
            <a:r>
              <a:rPr lang="fr-CH" dirty="0" smtClean="0"/>
              <a:t>Rétractabilité des motifs de consultation.</a:t>
            </a:r>
          </a:p>
          <a:p>
            <a:pPr algn="just"/>
            <a:r>
              <a:rPr lang="fr-CH" dirty="0" smtClean="0"/>
              <a:t>Conservation des données de journalisation pendant 5 ans à partir de leur enregistrement. </a:t>
            </a:r>
          </a:p>
          <a:p>
            <a:pPr marL="0" indent="0" algn="just">
              <a:buNone/>
            </a:pPr>
            <a:endParaRPr lang="fr-CH" dirty="0"/>
          </a:p>
          <a:p>
            <a:pPr marL="0" indent="0" algn="just">
              <a:buNone/>
            </a:pPr>
            <a:r>
              <a:rPr lang="fr-CH" dirty="0" smtClean="0"/>
              <a:t>Aucune information sur une consultation des données par une autorité nationale ou organisme d’autorégulation ne peut être communiquée aux trustees ou fiduciaires ou aux BE.</a:t>
            </a:r>
          </a:p>
          <a:p>
            <a:pPr marL="0" indent="0" algn="just">
              <a:buNone/>
            </a:pPr>
            <a:endParaRPr lang="fr-LU" dirty="0" smtClean="0"/>
          </a:p>
        </p:txBody>
      </p:sp>
      <p:sp>
        <p:nvSpPr>
          <p:cNvPr id="4" name="Slide Number Placeholder 3"/>
          <p:cNvSpPr>
            <a:spLocks noGrp="1"/>
          </p:cNvSpPr>
          <p:nvPr>
            <p:ph type="sldNum" sz="quarter" idx="12"/>
          </p:nvPr>
        </p:nvSpPr>
        <p:spPr/>
        <p:txBody>
          <a:bodyPr/>
          <a:lstStyle/>
          <a:p>
            <a:fld id="{96E69AC9-FB56-4D7A-A4CD-7E8A5AC15D15}" type="slidenum">
              <a:rPr lang="fr-LU" smtClean="0"/>
              <a:t>31</a:t>
            </a:fld>
            <a:endParaRPr lang="fr-LU"/>
          </a:p>
        </p:txBody>
      </p:sp>
    </p:spTree>
    <p:extLst>
      <p:ext uri="{BB962C8B-B14F-4D97-AF65-F5344CB8AC3E}">
        <p14:creationId xmlns:p14="http://schemas.microsoft.com/office/powerpoint/2010/main" val="3069198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69AC9-FB56-4D7A-A4CD-7E8A5AC15D15}" type="slidenum">
              <a:rPr lang="fr-LU" smtClean="0"/>
              <a:t>32</a:t>
            </a:fld>
            <a:endParaRPr lang="fr-LU"/>
          </a:p>
        </p:txBody>
      </p:sp>
      <p:sp>
        <p:nvSpPr>
          <p:cNvPr id="6" name="Title 1"/>
          <p:cNvSpPr txBox="1">
            <a:spLocks noGrp="1"/>
          </p:cNvSpPr>
          <p:nvPr>
            <p:ph type="title"/>
          </p:nvPr>
        </p:nvSpPr>
        <p:spPr>
          <a:xfrm>
            <a:off x="838200" y="365125"/>
            <a:ext cx="10515600" cy="6121939"/>
          </a:xfrm>
          <a:prstGeom prst="rect">
            <a:avLst/>
          </a:prstGeom>
          <a:solidFill>
            <a:schemeClr val="accent3">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b="1" dirty="0" smtClean="0"/>
              <a:t>	</a:t>
            </a:r>
            <a:r>
              <a:rPr lang="fr-CH" sz="5400" b="1" dirty="0" smtClean="0">
                <a:solidFill>
                  <a:srgbClr val="E40520"/>
                </a:solidFill>
              </a:rPr>
              <a:t>La demande de restriction d’accès 	par une BE/par son mandataire</a:t>
            </a:r>
          </a:p>
        </p:txBody>
      </p:sp>
    </p:spTree>
    <p:extLst>
      <p:ext uri="{BB962C8B-B14F-4D97-AF65-F5344CB8AC3E}">
        <p14:creationId xmlns:p14="http://schemas.microsoft.com/office/powerpoint/2010/main" val="2394637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smtClean="0">
                <a:solidFill>
                  <a:srgbClr val="E40520"/>
                </a:solidFill>
              </a:rPr>
              <a:t>Demande de restriction d’accès au RFT</a:t>
            </a:r>
            <a:endParaRPr lang="fr-LU" dirty="0">
              <a:solidFill>
                <a:srgbClr val="E40520"/>
              </a:solidFill>
            </a:endParaRPr>
          </a:p>
        </p:txBody>
      </p:sp>
      <p:sp>
        <p:nvSpPr>
          <p:cNvPr id="3" name="Content Placeholder 2"/>
          <p:cNvSpPr>
            <a:spLocks noGrp="1"/>
          </p:cNvSpPr>
          <p:nvPr>
            <p:ph idx="1"/>
          </p:nvPr>
        </p:nvSpPr>
        <p:spPr>
          <a:xfrm>
            <a:off x="432000" y="1639901"/>
            <a:ext cx="10440000" cy="4408548"/>
          </a:xfrm>
        </p:spPr>
        <p:txBody>
          <a:bodyPr>
            <a:normAutofit/>
          </a:bodyPr>
          <a:lstStyle/>
          <a:p>
            <a:pPr marL="0" indent="0" algn="just">
              <a:buNone/>
            </a:pPr>
            <a:r>
              <a:rPr lang="fr-CH" sz="2200" dirty="0" smtClean="0"/>
              <a:t>L’article 31(1) de la loi RFT prévoit qu’un bénéficiaire effectif ou son mandataire peut demander, </a:t>
            </a:r>
            <a:r>
              <a:rPr lang="fr-CH" sz="2200" b="1" dirty="0" smtClean="0">
                <a:solidFill>
                  <a:srgbClr val="5A5A59"/>
                </a:solidFill>
              </a:rPr>
              <a:t>au cas par cas et dans des circonstances exceptionnelles</a:t>
            </a:r>
            <a:r>
              <a:rPr lang="fr-CH" sz="2200" dirty="0" smtClean="0"/>
              <a:t>, que l’accès à toutes ou partie des informations contenues dans le registre soit limité aux seules:</a:t>
            </a:r>
          </a:p>
          <a:p>
            <a:pPr marL="0" indent="0" algn="just">
              <a:buNone/>
            </a:pPr>
            <a:endParaRPr lang="fr-CH" sz="2200" dirty="0" smtClean="0"/>
          </a:p>
          <a:p>
            <a:pPr algn="just">
              <a:buClr>
                <a:srgbClr val="5A5A59"/>
              </a:buClr>
              <a:buFont typeface="Wingdings" panose="05000000000000000000" pitchFamily="2" charset="2"/>
              <a:buChar char="Ø"/>
            </a:pPr>
            <a:r>
              <a:rPr lang="fr-CH" sz="2200" dirty="0" smtClean="0"/>
              <a:t>autorités nationales, </a:t>
            </a:r>
          </a:p>
          <a:p>
            <a:pPr algn="just">
              <a:buClr>
                <a:srgbClr val="5A5A59"/>
              </a:buClr>
              <a:buFont typeface="Wingdings" panose="05000000000000000000" pitchFamily="2" charset="2"/>
              <a:buChar char="Ø"/>
            </a:pPr>
            <a:r>
              <a:rPr lang="fr-CH" sz="2200" dirty="0" smtClean="0"/>
              <a:t>organismes d’autorégulations,</a:t>
            </a:r>
          </a:p>
          <a:p>
            <a:pPr algn="just">
              <a:buClr>
                <a:srgbClr val="5A5A59"/>
              </a:buClr>
              <a:buFont typeface="Wingdings" panose="05000000000000000000" pitchFamily="2" charset="2"/>
              <a:buChar char="Ø"/>
            </a:pPr>
            <a:r>
              <a:rPr lang="fr-CH" sz="2200" dirty="0" smtClean="0"/>
              <a:t>Établissements de crédit et établissements financiers,</a:t>
            </a:r>
          </a:p>
          <a:p>
            <a:pPr algn="just">
              <a:buClr>
                <a:srgbClr val="5A5A59"/>
              </a:buClr>
              <a:buFont typeface="Wingdings" panose="05000000000000000000" pitchFamily="2" charset="2"/>
              <a:buChar char="Ø"/>
            </a:pPr>
            <a:r>
              <a:rPr lang="fr-CH" sz="2200" dirty="0" smtClean="0"/>
              <a:t>Huissiers,</a:t>
            </a:r>
          </a:p>
          <a:p>
            <a:pPr algn="just">
              <a:buClr>
                <a:srgbClr val="5A5A59"/>
              </a:buClr>
              <a:buFont typeface="Wingdings" panose="05000000000000000000" pitchFamily="2" charset="2"/>
              <a:buChar char="Ø"/>
            </a:pPr>
            <a:r>
              <a:rPr lang="fr-CH" sz="2200" dirty="0" smtClean="0"/>
              <a:t>Notaires.</a:t>
            </a:r>
            <a:endParaRPr lang="fr-LU" sz="2200" dirty="0"/>
          </a:p>
        </p:txBody>
      </p:sp>
      <p:sp>
        <p:nvSpPr>
          <p:cNvPr id="4" name="Slide Number Placeholder 3"/>
          <p:cNvSpPr>
            <a:spLocks noGrp="1"/>
          </p:cNvSpPr>
          <p:nvPr>
            <p:ph type="sldNum" sz="quarter" idx="12"/>
          </p:nvPr>
        </p:nvSpPr>
        <p:spPr/>
        <p:txBody>
          <a:bodyPr/>
          <a:lstStyle/>
          <a:p>
            <a:fld id="{96E69AC9-FB56-4D7A-A4CD-7E8A5AC15D15}" type="slidenum">
              <a:rPr lang="fr-LU" smtClean="0"/>
              <a:t>33</a:t>
            </a:fld>
            <a:endParaRPr lang="fr-LU"/>
          </a:p>
        </p:txBody>
      </p:sp>
    </p:spTree>
    <p:extLst>
      <p:ext uri="{BB962C8B-B14F-4D97-AF65-F5344CB8AC3E}">
        <p14:creationId xmlns:p14="http://schemas.microsoft.com/office/powerpoint/2010/main" val="2229864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smtClean="0">
                <a:solidFill>
                  <a:srgbClr val="E40520"/>
                </a:solidFill>
              </a:rPr>
              <a:t>Demande de restriction d’accès au RFT</a:t>
            </a:r>
            <a:endParaRPr lang="fr-LU" dirty="0">
              <a:solidFill>
                <a:srgbClr val="E40520"/>
              </a:solidFill>
            </a:endParaRPr>
          </a:p>
        </p:txBody>
      </p:sp>
      <p:sp>
        <p:nvSpPr>
          <p:cNvPr id="3" name="Content Placeholder 2"/>
          <p:cNvSpPr>
            <a:spLocks noGrp="1"/>
          </p:cNvSpPr>
          <p:nvPr>
            <p:ph idx="1"/>
          </p:nvPr>
        </p:nvSpPr>
        <p:spPr>
          <a:xfrm>
            <a:off x="432000" y="1668505"/>
            <a:ext cx="10440000" cy="4532269"/>
          </a:xfrm>
        </p:spPr>
        <p:txBody>
          <a:bodyPr>
            <a:normAutofit fontScale="62500" lnSpcReduction="20000"/>
          </a:bodyPr>
          <a:lstStyle/>
          <a:p>
            <a:pPr marL="0" indent="0">
              <a:buNone/>
            </a:pPr>
            <a:r>
              <a:rPr lang="fr-CH" sz="3200" b="1" dirty="0" smtClean="0">
                <a:solidFill>
                  <a:srgbClr val="5A5A59"/>
                </a:solidFill>
              </a:rPr>
              <a:t>Conditions:</a:t>
            </a:r>
          </a:p>
          <a:p>
            <a:pPr>
              <a:buFontTx/>
              <a:buChar char="-"/>
            </a:pPr>
            <a:r>
              <a:rPr lang="fr-CH" dirty="0" smtClean="0"/>
              <a:t>Demande dûment motivée adressée à l’AED</a:t>
            </a:r>
          </a:p>
          <a:p>
            <a:pPr>
              <a:buFontTx/>
              <a:buChar char="-"/>
            </a:pPr>
            <a:r>
              <a:rPr lang="fr-CH" dirty="0" smtClean="0"/>
              <a:t>Lorsque l’accès par d’autres personnes aux informations contenues dans le registre exposerait le BE à :</a:t>
            </a:r>
          </a:p>
          <a:p>
            <a:pPr>
              <a:buFont typeface="Wingdings" panose="05000000000000000000" pitchFamily="2" charset="2"/>
              <a:buChar char="ü"/>
            </a:pPr>
            <a:r>
              <a:rPr lang="fr-CH" dirty="0" smtClean="0"/>
              <a:t>un risque disproportionné,</a:t>
            </a:r>
          </a:p>
          <a:p>
            <a:pPr>
              <a:buFont typeface="Wingdings" panose="05000000000000000000" pitchFamily="2" charset="2"/>
              <a:buChar char="ü"/>
            </a:pPr>
            <a:r>
              <a:rPr lang="fr-CH" dirty="0" smtClean="0"/>
              <a:t>Un risque de fraude,</a:t>
            </a:r>
          </a:p>
          <a:p>
            <a:pPr>
              <a:buFont typeface="Wingdings" panose="05000000000000000000" pitchFamily="2" charset="2"/>
              <a:buChar char="ü"/>
            </a:pPr>
            <a:r>
              <a:rPr lang="fr-CH" dirty="0" smtClean="0"/>
              <a:t>Un risque d’enlèvement</a:t>
            </a:r>
          </a:p>
          <a:p>
            <a:pPr>
              <a:buFont typeface="Wingdings" panose="05000000000000000000" pitchFamily="2" charset="2"/>
              <a:buChar char="ü"/>
            </a:pPr>
            <a:r>
              <a:rPr lang="fr-CH" dirty="0" smtClean="0"/>
              <a:t>Un risque de chantage</a:t>
            </a:r>
          </a:p>
          <a:p>
            <a:pPr>
              <a:buFont typeface="Wingdings" panose="05000000000000000000" pitchFamily="2" charset="2"/>
              <a:buChar char="ü"/>
            </a:pPr>
            <a:r>
              <a:rPr lang="fr-CH" dirty="0" smtClean="0"/>
              <a:t>Un risque d’extorsion</a:t>
            </a:r>
          </a:p>
          <a:p>
            <a:pPr>
              <a:buFont typeface="Wingdings" panose="05000000000000000000" pitchFamily="2" charset="2"/>
              <a:buChar char="ü"/>
            </a:pPr>
            <a:r>
              <a:rPr lang="fr-CH" dirty="0" smtClean="0"/>
              <a:t>Un risque d’harcèlement</a:t>
            </a:r>
          </a:p>
          <a:p>
            <a:pPr>
              <a:buFont typeface="Wingdings" panose="05000000000000000000" pitchFamily="2" charset="2"/>
              <a:buChar char="ü"/>
            </a:pPr>
            <a:r>
              <a:rPr lang="fr-CH" dirty="0" smtClean="0"/>
              <a:t>Un risque de violence</a:t>
            </a:r>
          </a:p>
          <a:p>
            <a:pPr>
              <a:buFont typeface="Wingdings" panose="05000000000000000000" pitchFamily="2" charset="2"/>
              <a:buChar char="ü"/>
            </a:pPr>
            <a:r>
              <a:rPr lang="fr-CH" dirty="0" smtClean="0"/>
              <a:t>Un risque d’intimidation</a:t>
            </a:r>
          </a:p>
          <a:p>
            <a:pPr>
              <a:buFont typeface="Wingdings" panose="05000000000000000000" pitchFamily="2" charset="2"/>
              <a:buChar char="ü"/>
            </a:pPr>
            <a:r>
              <a:rPr lang="fr-CH" dirty="0" smtClean="0"/>
              <a:t>lorsque le BE est un mineur </a:t>
            </a:r>
          </a:p>
          <a:p>
            <a:pPr>
              <a:buFont typeface="Wingdings" panose="05000000000000000000" pitchFamily="2" charset="2"/>
              <a:buChar char="ü"/>
            </a:pPr>
            <a:r>
              <a:rPr lang="fr-CH" dirty="0" smtClean="0"/>
              <a:t>Lorsque le BE est frappé d’incapacité</a:t>
            </a:r>
          </a:p>
          <a:p>
            <a:pPr>
              <a:buFont typeface="Wingdings" panose="05000000000000000000" pitchFamily="2" charset="2"/>
              <a:buChar char="ü"/>
            </a:pPr>
            <a:endParaRPr lang="fr-LU" dirty="0"/>
          </a:p>
        </p:txBody>
      </p:sp>
      <p:sp>
        <p:nvSpPr>
          <p:cNvPr id="4" name="Right Brace 3"/>
          <p:cNvSpPr/>
          <p:nvPr/>
        </p:nvSpPr>
        <p:spPr>
          <a:xfrm>
            <a:off x="4175185" y="2676166"/>
            <a:ext cx="3027872" cy="3209026"/>
          </a:xfrm>
          <a:prstGeom prst="rightBrace">
            <a:avLst>
              <a:gd name="adj1" fmla="val 8333"/>
              <a:gd name="adj2" fmla="val 45710"/>
            </a:avLst>
          </a:prstGeom>
          <a:ln w="28575">
            <a:solidFill>
              <a:srgbClr val="E40520"/>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endParaRPr lang="fr-LU" b="1" dirty="0">
              <a:solidFill>
                <a:srgbClr val="E40520"/>
              </a:solidFill>
            </a:endParaRPr>
          </a:p>
        </p:txBody>
      </p:sp>
      <p:sp>
        <p:nvSpPr>
          <p:cNvPr id="5" name="Rounded Rectangle 4"/>
          <p:cNvSpPr/>
          <p:nvPr/>
        </p:nvSpPr>
        <p:spPr>
          <a:xfrm>
            <a:off x="7486650" y="3495675"/>
            <a:ext cx="3181350" cy="1762125"/>
          </a:xfrm>
          <a:prstGeom prst="roundRect">
            <a:avLst/>
          </a:prstGeom>
          <a:gradFill>
            <a:gsLst>
              <a:gs pos="0">
                <a:srgbClr val="8A8D8F"/>
              </a:gs>
              <a:gs pos="50000">
                <a:schemeClr val="accent3">
                  <a:lumMod val="105000"/>
                  <a:satMod val="103000"/>
                  <a:tint val="73000"/>
                </a:schemeClr>
              </a:gs>
              <a:gs pos="100000">
                <a:schemeClr val="accent3">
                  <a:lumMod val="105000"/>
                  <a:satMod val="109000"/>
                  <a:tint val="81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fr-CH" sz="2400" b="1" dirty="0" smtClean="0">
                <a:solidFill>
                  <a:srgbClr val="E40520"/>
                </a:solidFill>
              </a:rPr>
              <a:t>Circonstances </a:t>
            </a:r>
          </a:p>
          <a:p>
            <a:pPr algn="ctr"/>
            <a:r>
              <a:rPr lang="fr-CH" sz="2400" b="1" dirty="0" smtClean="0">
                <a:solidFill>
                  <a:srgbClr val="E40520"/>
                </a:solidFill>
              </a:rPr>
              <a:t>exceptionnelles</a:t>
            </a:r>
            <a:endParaRPr lang="fr-LU" sz="2400" b="1" dirty="0">
              <a:solidFill>
                <a:srgbClr val="E40520"/>
              </a:solidFill>
            </a:endParaRPr>
          </a:p>
        </p:txBody>
      </p:sp>
      <p:sp>
        <p:nvSpPr>
          <p:cNvPr id="6" name="Slide Number Placeholder 5"/>
          <p:cNvSpPr>
            <a:spLocks noGrp="1"/>
          </p:cNvSpPr>
          <p:nvPr>
            <p:ph type="sldNum" sz="quarter" idx="12"/>
          </p:nvPr>
        </p:nvSpPr>
        <p:spPr/>
        <p:txBody>
          <a:bodyPr/>
          <a:lstStyle/>
          <a:p>
            <a:fld id="{96E69AC9-FB56-4D7A-A4CD-7E8A5AC15D15}" type="slidenum">
              <a:rPr lang="fr-LU" smtClean="0"/>
              <a:t>34</a:t>
            </a:fld>
            <a:endParaRPr lang="fr-LU"/>
          </a:p>
        </p:txBody>
      </p:sp>
    </p:spTree>
    <p:extLst>
      <p:ext uri="{BB962C8B-B14F-4D97-AF65-F5344CB8AC3E}">
        <p14:creationId xmlns:p14="http://schemas.microsoft.com/office/powerpoint/2010/main" val="3187485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lstStyle/>
          <a:p>
            <a:r>
              <a:rPr lang="fr-CH" dirty="0">
                <a:solidFill>
                  <a:srgbClr val="E40520"/>
                </a:solidFill>
              </a:rPr>
              <a:t>Demande de restriction d’accès au RFT</a:t>
            </a:r>
            <a:endParaRPr lang="fr-LU" b="1" dirty="0">
              <a:solidFill>
                <a:srgbClr val="E40520"/>
              </a:solidFill>
            </a:endParaRPr>
          </a:p>
        </p:txBody>
      </p:sp>
      <p:sp>
        <p:nvSpPr>
          <p:cNvPr id="3" name="Content Placeholder 2"/>
          <p:cNvSpPr>
            <a:spLocks noGrp="1"/>
          </p:cNvSpPr>
          <p:nvPr>
            <p:ph idx="1"/>
          </p:nvPr>
        </p:nvSpPr>
        <p:spPr>
          <a:xfrm>
            <a:off x="431999" y="1696198"/>
            <a:ext cx="10440000" cy="4295954"/>
          </a:xfrm>
        </p:spPr>
        <p:txBody>
          <a:bodyPr>
            <a:normAutofit fontScale="32500" lnSpcReduction="20000"/>
          </a:bodyPr>
          <a:lstStyle/>
          <a:p>
            <a:pPr marL="0" indent="0">
              <a:buNone/>
            </a:pPr>
            <a:endParaRPr lang="fr-CH" dirty="0"/>
          </a:p>
          <a:p>
            <a:pPr marL="0" indent="0" algn="just">
              <a:buNone/>
            </a:pPr>
            <a:endParaRPr lang="fr-CH" sz="6800" dirty="0" smtClean="0"/>
          </a:p>
          <a:p>
            <a:pPr algn="just">
              <a:buClr>
                <a:srgbClr val="5A5A59"/>
              </a:buClr>
              <a:buFont typeface="Wingdings" panose="05000000000000000000" pitchFamily="2" charset="2"/>
              <a:buChar char="Ø"/>
            </a:pPr>
            <a:r>
              <a:rPr lang="fr-CH" sz="6800" dirty="0" smtClean="0"/>
              <a:t>La demande de limitation d’accès est soumise aux </a:t>
            </a:r>
            <a:r>
              <a:rPr lang="fr-CH" sz="6800" b="1" dirty="0" smtClean="0">
                <a:solidFill>
                  <a:srgbClr val="5A5A59"/>
                </a:solidFill>
              </a:rPr>
              <a:t>formalités</a:t>
            </a:r>
            <a:r>
              <a:rPr lang="fr-CH" sz="6800" dirty="0" smtClean="0"/>
              <a:t> prévues à l’article 31, sous peine de nullité de la demande.</a:t>
            </a:r>
          </a:p>
          <a:p>
            <a:pPr algn="just">
              <a:buClr>
                <a:srgbClr val="5A5A59"/>
              </a:buClr>
              <a:buFont typeface="Wingdings" panose="05000000000000000000" pitchFamily="2" charset="2"/>
              <a:buChar char="Ø"/>
            </a:pPr>
            <a:r>
              <a:rPr lang="fr-CH" sz="6800" dirty="0" smtClean="0"/>
              <a:t>Demande faite par le bénéficiaire effectif ou son mandataire.</a:t>
            </a:r>
          </a:p>
          <a:p>
            <a:pPr algn="just">
              <a:buClr>
                <a:srgbClr val="5A5A59"/>
              </a:buClr>
              <a:buFont typeface="Wingdings" panose="05000000000000000000" pitchFamily="2" charset="2"/>
              <a:buChar char="Ø"/>
            </a:pPr>
            <a:r>
              <a:rPr lang="fr-CH" sz="6800" dirty="0" smtClean="0"/>
              <a:t>La durée de limitation d’accès ne peut dépasser une période maximale de 3 ans. </a:t>
            </a:r>
          </a:p>
          <a:p>
            <a:pPr algn="just">
              <a:buClr>
                <a:srgbClr val="5A5A59"/>
              </a:buClr>
              <a:buFont typeface="Wingdings" panose="05000000000000000000" pitchFamily="2" charset="2"/>
              <a:buChar char="Ø"/>
            </a:pPr>
            <a:r>
              <a:rPr lang="fr-CH" sz="6800" dirty="0" smtClean="0"/>
              <a:t>Elle peut être renouvelée par décision du directeur de l’AED.</a:t>
            </a:r>
          </a:p>
          <a:p>
            <a:pPr algn="just">
              <a:buClr>
                <a:srgbClr val="5A5A59"/>
              </a:buClr>
              <a:buFont typeface="Wingdings" panose="05000000000000000000" pitchFamily="2" charset="2"/>
              <a:buChar char="Ø"/>
            </a:pPr>
            <a:r>
              <a:rPr lang="fr-CH" sz="6800" dirty="0" smtClean="0"/>
              <a:t>Une information (un flag) renseignant sur la limitation d’accès aux informations et la date de la décision afférente, est présent lors de la génération de l’extrait.</a:t>
            </a:r>
          </a:p>
          <a:p>
            <a:pPr algn="just">
              <a:buClr>
                <a:srgbClr val="5A5A59"/>
              </a:buClr>
              <a:buFont typeface="Wingdings" panose="05000000000000000000" pitchFamily="2" charset="2"/>
              <a:buChar char="Ø"/>
            </a:pPr>
            <a:r>
              <a:rPr lang="fr-CH" sz="6800" dirty="0" smtClean="0"/>
              <a:t>Un </a:t>
            </a:r>
            <a:r>
              <a:rPr lang="fr-CH" sz="6800" b="1" dirty="0" smtClean="0">
                <a:solidFill>
                  <a:srgbClr val="5A5A59"/>
                </a:solidFill>
              </a:rPr>
              <a:t>recours</a:t>
            </a:r>
            <a:r>
              <a:rPr lang="fr-CH" sz="6800" dirty="0" smtClean="0"/>
              <a:t> est ouvert devant le TA à l’encontre de la décision du directeur de l’AED ou de son délégué. Le recours doit être introduit dans le délai d’un mois à partir de la date de notification.</a:t>
            </a:r>
            <a:endParaRPr lang="fr-LU" sz="6800" dirty="0"/>
          </a:p>
        </p:txBody>
      </p:sp>
      <p:sp>
        <p:nvSpPr>
          <p:cNvPr id="4" name="Slide Number Placeholder 3"/>
          <p:cNvSpPr>
            <a:spLocks noGrp="1"/>
          </p:cNvSpPr>
          <p:nvPr>
            <p:ph type="sldNum" sz="quarter" idx="12"/>
          </p:nvPr>
        </p:nvSpPr>
        <p:spPr/>
        <p:txBody>
          <a:bodyPr/>
          <a:lstStyle/>
          <a:p>
            <a:fld id="{96E69AC9-FB56-4D7A-A4CD-7E8A5AC15D15}" type="slidenum">
              <a:rPr lang="fr-LU" smtClean="0"/>
              <a:t>35</a:t>
            </a:fld>
            <a:endParaRPr lang="fr-LU"/>
          </a:p>
        </p:txBody>
      </p:sp>
    </p:spTree>
    <p:extLst>
      <p:ext uri="{BB962C8B-B14F-4D97-AF65-F5344CB8AC3E}">
        <p14:creationId xmlns:p14="http://schemas.microsoft.com/office/powerpoint/2010/main" val="9200629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32000" y="432000"/>
            <a:ext cx="10440000" cy="900000"/>
          </a:xfrm>
          <a:solidFill>
            <a:schemeClr val="accent3">
              <a:lumMod val="20000"/>
              <a:lumOff val="80000"/>
            </a:schemeClr>
          </a:solidFill>
        </p:spPr>
        <p:txBody>
          <a:bodyPr/>
          <a:lstStyle/>
          <a:p>
            <a:r>
              <a:rPr lang="fr-CH" b="1" dirty="0" smtClean="0">
                <a:solidFill>
                  <a:srgbClr val="E40520"/>
                </a:solidFill>
              </a:rPr>
              <a:t>CONSEILS</a:t>
            </a:r>
            <a:endParaRPr lang="fr-LU" b="1" dirty="0">
              <a:solidFill>
                <a:srgbClr val="E40520"/>
              </a:solidFill>
            </a:endParaRPr>
          </a:p>
        </p:txBody>
      </p:sp>
      <p:sp>
        <p:nvSpPr>
          <p:cNvPr id="5" name="Content Placeholder 4"/>
          <p:cNvSpPr>
            <a:spLocks noGrp="1"/>
          </p:cNvSpPr>
          <p:nvPr>
            <p:ph idx="1"/>
          </p:nvPr>
        </p:nvSpPr>
        <p:spPr>
          <a:xfrm>
            <a:off x="432000" y="1601037"/>
            <a:ext cx="10440000" cy="4486275"/>
          </a:xfrm>
          <a:solidFill>
            <a:schemeClr val="accent3">
              <a:lumMod val="20000"/>
              <a:lumOff val="80000"/>
            </a:schemeClr>
          </a:solidFill>
        </p:spPr>
        <p:txBody>
          <a:bodyPr>
            <a:normAutofit fontScale="92500" lnSpcReduction="10000"/>
          </a:bodyPr>
          <a:lstStyle/>
          <a:p>
            <a:pPr marL="0" indent="0" algn="just">
              <a:buNone/>
            </a:pPr>
            <a:r>
              <a:rPr lang="fr-CH" dirty="0" smtClean="0"/>
              <a:t>Il est vivement conseillé de prendre conjointement connaissance des lois suivantes:</a:t>
            </a:r>
          </a:p>
          <a:p>
            <a:pPr algn="just">
              <a:buFontTx/>
              <a:buChar char="-"/>
            </a:pPr>
            <a:r>
              <a:rPr lang="fr-CH" dirty="0"/>
              <a:t>L</a:t>
            </a:r>
            <a:r>
              <a:rPr lang="fr-CH" dirty="0" smtClean="0"/>
              <a:t>a loi «RFT» du 10 juillet 2020 portant création du Registre des Fiducies et des Trust, </a:t>
            </a:r>
          </a:p>
          <a:p>
            <a:pPr algn="just">
              <a:buFontTx/>
              <a:buChar char="-"/>
            </a:pPr>
            <a:r>
              <a:rPr lang="fr-CH" dirty="0" smtClean="0"/>
              <a:t>La loi «RBE» du 13 janvier 2019, instituant un Registre des bénéficiaires effectifs, ET </a:t>
            </a:r>
          </a:p>
          <a:p>
            <a:pPr algn="just">
              <a:buFontTx/>
              <a:buChar char="-"/>
            </a:pPr>
            <a:r>
              <a:rPr lang="fr-CH" dirty="0" smtClean="0"/>
              <a:t>La loi «LBC/FT» du 12 novembre 2004 relative à la lutte contre le blanchiment et contre le financement du terrorisme</a:t>
            </a:r>
            <a:r>
              <a:rPr lang="fr-LU" dirty="0" smtClean="0"/>
              <a:t>.</a:t>
            </a:r>
          </a:p>
          <a:p>
            <a:pPr marL="0" indent="0" algn="just">
              <a:buNone/>
            </a:pPr>
            <a:endParaRPr lang="fr-CH" dirty="0"/>
          </a:p>
          <a:p>
            <a:pPr marL="0" indent="0" algn="just">
              <a:buNone/>
            </a:pPr>
            <a:r>
              <a:rPr lang="fr-CH" dirty="0" smtClean="0"/>
              <a:t>En effet, ces lois poursuivent la même finalité de transparence indispensable à la lutte contre le blanchiment et contre le financement du terrorisme.</a:t>
            </a:r>
            <a:endParaRPr lang="fr-CH" dirty="0"/>
          </a:p>
        </p:txBody>
      </p:sp>
      <p:sp>
        <p:nvSpPr>
          <p:cNvPr id="2" name="Slide Number Placeholder 1"/>
          <p:cNvSpPr>
            <a:spLocks noGrp="1"/>
          </p:cNvSpPr>
          <p:nvPr>
            <p:ph type="sldNum" sz="quarter" idx="12"/>
          </p:nvPr>
        </p:nvSpPr>
        <p:spPr/>
        <p:txBody>
          <a:bodyPr/>
          <a:lstStyle/>
          <a:p>
            <a:fld id="{96E69AC9-FB56-4D7A-A4CD-7E8A5AC15D15}" type="slidenum">
              <a:rPr lang="fr-LU" smtClean="0"/>
              <a:t>36</a:t>
            </a:fld>
            <a:endParaRPr lang="fr-LU"/>
          </a:p>
        </p:txBody>
      </p:sp>
    </p:spTree>
    <p:extLst>
      <p:ext uri="{BB962C8B-B14F-4D97-AF65-F5344CB8AC3E}">
        <p14:creationId xmlns:p14="http://schemas.microsoft.com/office/powerpoint/2010/main" val="80641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normAutofit fontScale="90000"/>
          </a:bodyPr>
          <a:lstStyle/>
          <a:p>
            <a:r>
              <a:rPr lang="fr-CH" dirty="0" smtClean="0">
                <a:solidFill>
                  <a:srgbClr val="E40520"/>
                </a:solidFill>
              </a:rPr>
              <a:t>Comment se présente la loi «RFT»</a:t>
            </a:r>
            <a:endParaRPr lang="fr-LU" dirty="0">
              <a:solidFill>
                <a:srgbClr val="E40520"/>
              </a:solidFill>
            </a:endParaRPr>
          </a:p>
        </p:txBody>
      </p:sp>
      <p:sp>
        <p:nvSpPr>
          <p:cNvPr id="3" name="Text Placeholder 2"/>
          <p:cNvSpPr>
            <a:spLocks noGrp="1"/>
          </p:cNvSpPr>
          <p:nvPr>
            <p:ph type="body" idx="1"/>
          </p:nvPr>
        </p:nvSpPr>
        <p:spPr>
          <a:xfrm>
            <a:off x="432000" y="1547303"/>
            <a:ext cx="10440000" cy="4809047"/>
          </a:xfrm>
        </p:spPr>
        <p:txBody>
          <a:bodyPr>
            <a:normAutofit/>
          </a:bodyPr>
          <a:lstStyle/>
          <a:p>
            <a:r>
              <a:rPr lang="fr-CH" b="1" dirty="0" smtClean="0">
                <a:solidFill>
                  <a:srgbClr val="5A5A59"/>
                </a:solidFill>
              </a:rPr>
              <a:t>Chapitre 2 : Obtention et conservation des informations sur les BE par les trustees et fiduciaires </a:t>
            </a:r>
          </a:p>
          <a:p>
            <a:r>
              <a:rPr lang="fr-CH" dirty="0" smtClean="0">
                <a:solidFill>
                  <a:srgbClr val="5A5A59"/>
                </a:solidFill>
              </a:rPr>
              <a:t>(articles 2- 11)</a:t>
            </a:r>
            <a:endParaRPr lang="fr-CH" dirty="0">
              <a:solidFill>
                <a:srgbClr val="5A5A59"/>
              </a:solidFill>
            </a:endParaRPr>
          </a:p>
          <a:p>
            <a:pPr marL="342900" indent="-342900" algn="just">
              <a:buClr>
                <a:srgbClr val="5A5A59"/>
              </a:buClr>
              <a:buFont typeface="Wingdings" panose="05000000000000000000" pitchFamily="2" charset="2"/>
              <a:buChar char="Ø"/>
            </a:pPr>
            <a:r>
              <a:rPr lang="fr-CH" dirty="0" smtClean="0">
                <a:solidFill>
                  <a:schemeClr val="tx1"/>
                </a:solidFill>
              </a:rPr>
              <a:t>Chapitre qui reprend les obligations légales des trustees et des fiduciaires d’obtenir et de conserver les informations sur les BE;</a:t>
            </a:r>
          </a:p>
          <a:p>
            <a:pPr marL="342900" indent="-342900" algn="just">
              <a:buClr>
                <a:srgbClr val="5A5A59"/>
              </a:buClr>
              <a:buFont typeface="Wingdings" panose="05000000000000000000" pitchFamily="2" charset="2"/>
              <a:buChar char="Ø"/>
            </a:pPr>
            <a:r>
              <a:rPr lang="fr-CH" dirty="0" smtClean="0">
                <a:solidFill>
                  <a:schemeClr val="tx1"/>
                </a:solidFill>
              </a:rPr>
              <a:t>Chaque autorité de contrôle en matière LBC/FT et organisme d’autorégulation est tenu de surveiller le respect des obligations prévues au présent chapitre pour les personnes pour lesquelles ils sont chargés de veiller au respect des obligations professionnelles en matière LBC/FT;</a:t>
            </a:r>
          </a:p>
          <a:p>
            <a:pPr marL="342900" indent="-342900" algn="just">
              <a:buClr>
                <a:srgbClr val="5A5A59"/>
              </a:buClr>
              <a:buFont typeface="Wingdings" panose="05000000000000000000" pitchFamily="2" charset="2"/>
              <a:buChar char="Ø"/>
            </a:pPr>
            <a:r>
              <a:rPr lang="fr-CH" dirty="0" smtClean="0">
                <a:solidFill>
                  <a:schemeClr val="tx1"/>
                </a:solidFill>
              </a:rPr>
              <a:t>Les autorités de contrôle en matière LBC/FT disposent des moyens et des mesures de sanctions nécessaires afin de faire respecter les obligations prévues au chapitre 2 de la loi RFT.</a:t>
            </a:r>
          </a:p>
          <a:p>
            <a:pPr algn="just"/>
            <a:endParaRPr lang="fr-CH" dirty="0" smtClean="0">
              <a:solidFill>
                <a:schemeClr val="tx1"/>
              </a:solidFill>
            </a:endParaRPr>
          </a:p>
          <a:p>
            <a:endParaRPr lang="fr-LU" dirty="0">
              <a:solidFill>
                <a:schemeClr val="tx1"/>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4</a:t>
            </a:fld>
            <a:endParaRPr lang="fr-LU"/>
          </a:p>
        </p:txBody>
      </p:sp>
    </p:spTree>
    <p:extLst>
      <p:ext uri="{BB962C8B-B14F-4D97-AF65-F5344CB8AC3E}">
        <p14:creationId xmlns:p14="http://schemas.microsoft.com/office/powerpoint/2010/main" val="320166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noAutofit/>
          </a:bodyPr>
          <a:lstStyle/>
          <a:p>
            <a:r>
              <a:rPr lang="fr-CH" sz="5400" dirty="0">
                <a:solidFill>
                  <a:srgbClr val="E40520"/>
                </a:solidFill>
              </a:rPr>
              <a:t>Comment se présente la loi «RFT»</a:t>
            </a:r>
            <a:endParaRPr lang="fr-LU" sz="5400" dirty="0">
              <a:solidFill>
                <a:srgbClr val="E40520"/>
              </a:solidFill>
            </a:endParaRPr>
          </a:p>
        </p:txBody>
      </p:sp>
      <p:sp>
        <p:nvSpPr>
          <p:cNvPr id="3" name="Text Placeholder 2"/>
          <p:cNvSpPr>
            <a:spLocks noGrp="1"/>
          </p:cNvSpPr>
          <p:nvPr>
            <p:ph type="body" idx="1"/>
          </p:nvPr>
        </p:nvSpPr>
        <p:spPr>
          <a:xfrm>
            <a:off x="432000" y="1613141"/>
            <a:ext cx="10440000" cy="4743209"/>
          </a:xfrm>
        </p:spPr>
        <p:txBody>
          <a:bodyPr>
            <a:normAutofit/>
          </a:bodyPr>
          <a:lstStyle/>
          <a:p>
            <a:pPr algn="ctr"/>
            <a:r>
              <a:rPr lang="fr-CH" b="1" dirty="0" smtClean="0">
                <a:solidFill>
                  <a:srgbClr val="5A5A59"/>
                </a:solidFill>
              </a:rPr>
              <a:t>Chapitre 3: Création du Registre des fiducies et des trusts </a:t>
            </a:r>
          </a:p>
          <a:p>
            <a:pPr algn="ctr"/>
            <a:r>
              <a:rPr lang="fr-CH" dirty="0" smtClean="0">
                <a:solidFill>
                  <a:srgbClr val="5A5A59"/>
                </a:solidFill>
              </a:rPr>
              <a:t>( article 12)</a:t>
            </a:r>
          </a:p>
          <a:p>
            <a:pPr algn="ctr"/>
            <a:endParaRPr lang="fr-CH" sz="1000" dirty="0" smtClean="0">
              <a:solidFill>
                <a:schemeClr val="tx1"/>
              </a:solidFill>
              <a:effectLst>
                <a:outerShdw blurRad="38100" dist="38100" dir="2700000" algn="tl">
                  <a:srgbClr val="000000">
                    <a:alpha val="43137"/>
                  </a:srgbClr>
                </a:outerShdw>
              </a:effectLst>
            </a:endParaRPr>
          </a:p>
          <a:p>
            <a:pPr algn="ctr"/>
            <a:r>
              <a:rPr lang="fr-CH" dirty="0" smtClean="0">
                <a:solidFill>
                  <a:schemeClr val="tx1"/>
                </a:solidFill>
              </a:rPr>
              <a:t>Le registre est établi auprès de l’AED </a:t>
            </a:r>
          </a:p>
          <a:p>
            <a:pPr algn="ctr"/>
            <a:r>
              <a:rPr lang="fr-CH" b="1" dirty="0">
                <a:solidFill>
                  <a:schemeClr val="tx1"/>
                </a:solidFill>
              </a:rPr>
              <a:t> </a:t>
            </a:r>
            <a:r>
              <a:rPr lang="fr-CH" b="1" dirty="0" smtClean="0">
                <a:solidFill>
                  <a:schemeClr val="tx1"/>
                </a:solidFill>
              </a:rPr>
              <a:t>  </a:t>
            </a:r>
            <a:r>
              <a:rPr lang="fr-CH" b="1" dirty="0" smtClean="0">
                <a:solidFill>
                  <a:srgbClr val="E40520"/>
                </a:solidFill>
              </a:rPr>
              <a:t>ET</a:t>
            </a:r>
            <a:endParaRPr lang="fr-CH" b="1" dirty="0">
              <a:solidFill>
                <a:srgbClr val="E40520"/>
              </a:solidFill>
            </a:endParaRPr>
          </a:p>
          <a:p>
            <a:pPr algn="ctr"/>
            <a:r>
              <a:rPr lang="fr-CH" b="1" dirty="0" smtClean="0">
                <a:solidFill>
                  <a:srgbClr val="5A5A59"/>
                </a:solidFill>
              </a:rPr>
              <a:t>Chapitre 4:</a:t>
            </a:r>
            <a:r>
              <a:rPr lang="fr-CH" b="1" dirty="0">
                <a:solidFill>
                  <a:srgbClr val="5A5A59"/>
                </a:solidFill>
              </a:rPr>
              <a:t> </a:t>
            </a:r>
            <a:r>
              <a:rPr lang="fr-CH" b="1" dirty="0" smtClean="0">
                <a:solidFill>
                  <a:srgbClr val="5A5A59"/>
                </a:solidFill>
              </a:rPr>
              <a:t>Inscription </a:t>
            </a:r>
            <a:r>
              <a:rPr lang="fr-CH" b="1" dirty="0">
                <a:solidFill>
                  <a:srgbClr val="5A5A59"/>
                </a:solidFill>
              </a:rPr>
              <a:t>et conservation des informations dans le RFT</a:t>
            </a:r>
          </a:p>
          <a:p>
            <a:pPr algn="ctr"/>
            <a:r>
              <a:rPr lang="fr-CH" b="1" dirty="0">
                <a:solidFill>
                  <a:srgbClr val="5A5A59"/>
                </a:solidFill>
              </a:rPr>
              <a:t> </a:t>
            </a:r>
            <a:r>
              <a:rPr lang="fr-CH" b="1" dirty="0" smtClean="0">
                <a:solidFill>
                  <a:srgbClr val="5A5A59"/>
                </a:solidFill>
              </a:rPr>
              <a:t> </a:t>
            </a:r>
            <a:r>
              <a:rPr lang="fr-CH" dirty="0" smtClean="0">
                <a:solidFill>
                  <a:srgbClr val="5A5A59"/>
                </a:solidFill>
              </a:rPr>
              <a:t>(article 16)</a:t>
            </a:r>
          </a:p>
          <a:p>
            <a:pPr algn="ctr"/>
            <a:r>
              <a:rPr lang="fr-CH" dirty="0" smtClean="0">
                <a:solidFill>
                  <a:schemeClr val="tx1"/>
                </a:solidFill>
              </a:rPr>
              <a:t>L’AED est responsable du traitement au sens du RGPD</a:t>
            </a:r>
          </a:p>
          <a:p>
            <a:pPr algn="ctr"/>
            <a:r>
              <a:rPr lang="fr-CH" dirty="0" smtClean="0">
                <a:solidFill>
                  <a:schemeClr val="tx1"/>
                </a:solidFill>
              </a:rPr>
              <a:t>L’AED est chargée de la sauvegarde, de la gestion administrative et de la mise à disposition des informations du RFT</a:t>
            </a:r>
          </a:p>
          <a:p>
            <a:pPr algn="ctr"/>
            <a:r>
              <a:rPr lang="fr-CH" dirty="0" smtClean="0">
                <a:solidFill>
                  <a:schemeClr val="tx1"/>
                </a:solidFill>
              </a:rPr>
              <a:t>L’AED n’est pas responsable du contenu des informations inscrites dans le RFT</a:t>
            </a:r>
          </a:p>
          <a:p>
            <a:endParaRPr lang="fr-CH" b="1" dirty="0" smtClean="0">
              <a:solidFill>
                <a:schemeClr val="tx1"/>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5</a:t>
            </a:fld>
            <a:endParaRPr lang="fr-LU"/>
          </a:p>
        </p:txBody>
      </p:sp>
    </p:spTree>
    <p:extLst>
      <p:ext uri="{BB962C8B-B14F-4D97-AF65-F5344CB8AC3E}">
        <p14:creationId xmlns:p14="http://schemas.microsoft.com/office/powerpoint/2010/main" val="566139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noAutofit/>
          </a:bodyPr>
          <a:lstStyle/>
          <a:p>
            <a:r>
              <a:rPr lang="fr-CH" sz="5400" dirty="0" smtClean="0">
                <a:solidFill>
                  <a:srgbClr val="E40520"/>
                </a:solidFill>
              </a:rPr>
              <a:t>Comment se présente la loi «RFT»</a:t>
            </a:r>
            <a:endParaRPr lang="fr-LU" sz="5400" dirty="0">
              <a:solidFill>
                <a:srgbClr val="E40520"/>
              </a:solidFill>
            </a:endParaRPr>
          </a:p>
        </p:txBody>
      </p:sp>
      <p:sp>
        <p:nvSpPr>
          <p:cNvPr id="3" name="Text Placeholder 2"/>
          <p:cNvSpPr>
            <a:spLocks noGrp="1"/>
          </p:cNvSpPr>
          <p:nvPr>
            <p:ph type="body" idx="1"/>
          </p:nvPr>
        </p:nvSpPr>
        <p:spPr>
          <a:xfrm>
            <a:off x="432000" y="1545535"/>
            <a:ext cx="10440000" cy="4597280"/>
          </a:xfrm>
        </p:spPr>
        <p:txBody>
          <a:bodyPr>
            <a:normAutofit/>
          </a:bodyPr>
          <a:lstStyle/>
          <a:p>
            <a:r>
              <a:rPr lang="fr-CH" b="1" dirty="0" smtClean="0">
                <a:solidFill>
                  <a:srgbClr val="5A5A59"/>
                </a:solidFill>
              </a:rPr>
              <a:t>Chapitre 4 : Inscription et conservation des informations dans le RFT</a:t>
            </a:r>
          </a:p>
          <a:p>
            <a:r>
              <a:rPr lang="fr-CH" dirty="0" smtClean="0">
                <a:solidFill>
                  <a:srgbClr val="5A5A59"/>
                </a:solidFill>
              </a:rPr>
              <a:t>(articles 13-24)</a:t>
            </a:r>
          </a:p>
          <a:p>
            <a:endParaRPr lang="fr-CH" dirty="0" smtClean="0">
              <a:solidFill>
                <a:srgbClr val="5A5A59"/>
              </a:solidFill>
            </a:endParaRPr>
          </a:p>
          <a:p>
            <a:r>
              <a:rPr lang="fr-CH" b="1" dirty="0" smtClean="0">
                <a:solidFill>
                  <a:srgbClr val="5A5A59"/>
                </a:solidFill>
                <a:sym typeface="Wingdings" panose="05000000000000000000" pitchFamily="2" charset="2"/>
              </a:rPr>
              <a:t></a:t>
            </a:r>
            <a:r>
              <a:rPr lang="fr-CH" b="1" dirty="0" smtClean="0">
                <a:solidFill>
                  <a:schemeClr val="tx1"/>
                </a:solidFill>
                <a:effectLst>
                  <a:outerShdw blurRad="38100" dist="38100" dir="2700000" algn="tl">
                    <a:srgbClr val="000000">
                      <a:alpha val="43137"/>
                    </a:srgbClr>
                  </a:outerShdw>
                </a:effectLst>
                <a:sym typeface="Wingdings" panose="05000000000000000000" pitchFamily="2" charset="2"/>
              </a:rPr>
              <a:t> </a:t>
            </a:r>
            <a:r>
              <a:rPr lang="fr-CH" b="1" dirty="0" smtClean="0">
                <a:solidFill>
                  <a:srgbClr val="E40520"/>
                </a:solidFill>
              </a:rPr>
              <a:t>Ce chapitre répond aux questions suivantes :</a:t>
            </a:r>
          </a:p>
          <a:p>
            <a:endParaRPr lang="fr-CH" dirty="0" smtClean="0">
              <a:solidFill>
                <a:schemeClr val="tx1"/>
              </a:solidFill>
            </a:endParaRPr>
          </a:p>
          <a:p>
            <a:pPr marL="342900" indent="-342900">
              <a:buClr>
                <a:srgbClr val="5A5A59"/>
              </a:buClr>
              <a:buFont typeface="Wingdings" panose="05000000000000000000" pitchFamily="2" charset="2"/>
              <a:buChar char="Ø"/>
            </a:pPr>
            <a:r>
              <a:rPr lang="fr-CH" dirty="0" smtClean="0">
                <a:solidFill>
                  <a:schemeClr val="tx1"/>
                </a:solidFill>
              </a:rPr>
              <a:t>Qui doit inscrire les informations au RFT?</a:t>
            </a:r>
          </a:p>
          <a:p>
            <a:pPr marL="342900" indent="-342900">
              <a:buClr>
                <a:srgbClr val="5A5A59"/>
              </a:buClr>
              <a:buFont typeface="Wingdings" panose="05000000000000000000" pitchFamily="2" charset="2"/>
              <a:buChar char="Ø"/>
            </a:pPr>
            <a:r>
              <a:rPr lang="fr-CH" dirty="0" smtClean="0">
                <a:solidFill>
                  <a:schemeClr val="tx1"/>
                </a:solidFill>
              </a:rPr>
              <a:t>Qui entre dans le champ d’inscription des informations dans le RFT?</a:t>
            </a:r>
          </a:p>
          <a:p>
            <a:pPr marL="342900" indent="-342900">
              <a:buClr>
                <a:srgbClr val="5A5A59"/>
              </a:buClr>
              <a:buFont typeface="Wingdings" panose="05000000000000000000" pitchFamily="2" charset="2"/>
              <a:buChar char="Ø"/>
            </a:pPr>
            <a:r>
              <a:rPr lang="fr-CH" dirty="0" smtClean="0">
                <a:solidFill>
                  <a:schemeClr val="tx1"/>
                </a:solidFill>
              </a:rPr>
              <a:t>Quelles informations doivent être inscrites au RFT?</a:t>
            </a:r>
          </a:p>
          <a:p>
            <a:pPr marL="342900" indent="-342900">
              <a:buClr>
                <a:srgbClr val="5A5A59"/>
              </a:buClr>
              <a:buFont typeface="Wingdings" panose="05000000000000000000" pitchFamily="2" charset="2"/>
              <a:buChar char="Ø"/>
            </a:pPr>
            <a:r>
              <a:rPr lang="fr-CH" dirty="0" smtClean="0">
                <a:solidFill>
                  <a:schemeClr val="tx1"/>
                </a:solidFill>
              </a:rPr>
              <a:t>Comment les inscriptions et modifications au RFT s’effectuent-elles?</a:t>
            </a:r>
          </a:p>
          <a:p>
            <a:pPr marL="342900" indent="-342900">
              <a:buFontTx/>
              <a:buChar char="-"/>
            </a:pPr>
            <a:endParaRPr lang="fr-CH" dirty="0" smtClean="0">
              <a:solidFill>
                <a:schemeClr val="tx1"/>
              </a:solidFill>
            </a:endParaRPr>
          </a:p>
          <a:p>
            <a:pPr marL="342900" indent="-342900">
              <a:buFontTx/>
              <a:buChar char="-"/>
            </a:pPr>
            <a:endParaRPr lang="fr-CH" dirty="0" smtClean="0">
              <a:solidFill>
                <a:schemeClr val="tx1"/>
              </a:solidFill>
            </a:endParaRPr>
          </a:p>
          <a:p>
            <a:pPr marL="342900" indent="-342900">
              <a:buFontTx/>
              <a:buChar char="-"/>
            </a:pPr>
            <a:endParaRPr lang="fr-CH" dirty="0" smtClean="0">
              <a:solidFill>
                <a:schemeClr val="tx1"/>
              </a:solidFill>
            </a:endParaRPr>
          </a:p>
          <a:p>
            <a:endParaRPr lang="fr-LU"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6</a:t>
            </a:fld>
            <a:endParaRPr lang="fr-LU"/>
          </a:p>
        </p:txBody>
      </p:sp>
    </p:spTree>
    <p:extLst>
      <p:ext uri="{BB962C8B-B14F-4D97-AF65-F5344CB8AC3E}">
        <p14:creationId xmlns:p14="http://schemas.microsoft.com/office/powerpoint/2010/main" val="302855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900000"/>
          </a:xfrm>
          <a:solidFill>
            <a:schemeClr val="accent3">
              <a:lumMod val="20000"/>
              <a:lumOff val="80000"/>
            </a:schemeClr>
          </a:solidFill>
        </p:spPr>
        <p:txBody>
          <a:bodyPr>
            <a:normAutofit fontScale="90000"/>
          </a:bodyPr>
          <a:lstStyle/>
          <a:p>
            <a:r>
              <a:rPr lang="fr-CH" dirty="0">
                <a:solidFill>
                  <a:srgbClr val="E40520"/>
                </a:solidFill>
              </a:rPr>
              <a:t>Comment se présente la loi «RFT»</a:t>
            </a:r>
            <a:endParaRPr lang="fr-LU" dirty="0">
              <a:solidFill>
                <a:srgbClr val="E40520"/>
              </a:solidFill>
            </a:endParaRPr>
          </a:p>
        </p:txBody>
      </p:sp>
      <p:sp>
        <p:nvSpPr>
          <p:cNvPr id="3" name="Text Placeholder 2"/>
          <p:cNvSpPr>
            <a:spLocks noGrp="1"/>
          </p:cNvSpPr>
          <p:nvPr>
            <p:ph type="body" idx="1"/>
          </p:nvPr>
        </p:nvSpPr>
        <p:spPr>
          <a:xfrm>
            <a:off x="432000" y="1580040"/>
            <a:ext cx="10440000" cy="4528269"/>
          </a:xfrm>
        </p:spPr>
        <p:txBody>
          <a:bodyPr>
            <a:normAutofit/>
          </a:bodyPr>
          <a:lstStyle/>
          <a:p>
            <a:r>
              <a:rPr lang="fr-CH" b="1" dirty="0" smtClean="0">
                <a:solidFill>
                  <a:srgbClr val="5A5A59"/>
                </a:solidFill>
              </a:rPr>
              <a:t>Chapitre 5 : Accès au RFT</a:t>
            </a:r>
          </a:p>
          <a:p>
            <a:r>
              <a:rPr lang="fr-CH" b="1" dirty="0" smtClean="0">
                <a:solidFill>
                  <a:srgbClr val="5A5A59"/>
                </a:solidFill>
              </a:rPr>
              <a:t>(articles 25 – 31)</a:t>
            </a:r>
          </a:p>
          <a:p>
            <a:endParaRPr lang="fr-CH" b="1" dirty="0" smtClean="0">
              <a:solidFill>
                <a:schemeClr val="tx1"/>
              </a:solidFill>
            </a:endParaRPr>
          </a:p>
          <a:p>
            <a:pPr marL="342900" indent="-342900">
              <a:buClr>
                <a:srgbClr val="5A5A59"/>
              </a:buClr>
              <a:buFont typeface="Wingdings" panose="05000000000000000000" pitchFamily="2" charset="2"/>
              <a:buChar char="à"/>
            </a:pPr>
            <a:r>
              <a:rPr lang="fr-CH" b="1" dirty="0" smtClean="0">
                <a:solidFill>
                  <a:srgbClr val="E40520"/>
                </a:solidFill>
                <a:sym typeface="Wingdings" panose="05000000000000000000" pitchFamily="2" charset="2"/>
              </a:rPr>
              <a:t>Ce chapitre répond aux questions suivantes :</a:t>
            </a:r>
          </a:p>
          <a:p>
            <a:endParaRPr lang="fr-CH" b="1" dirty="0" smtClean="0">
              <a:solidFill>
                <a:schemeClr val="tx1"/>
              </a:solidFill>
              <a:sym typeface="Wingdings" panose="05000000000000000000" pitchFamily="2" charset="2"/>
            </a:endParaRPr>
          </a:p>
          <a:p>
            <a:pPr marL="342900" indent="-342900">
              <a:buClr>
                <a:srgbClr val="5A5A59"/>
              </a:buClr>
              <a:buFont typeface="Wingdings" panose="05000000000000000000" pitchFamily="2" charset="2"/>
              <a:buChar char="Ø"/>
            </a:pPr>
            <a:r>
              <a:rPr lang="fr-CH" dirty="0" smtClean="0">
                <a:solidFill>
                  <a:schemeClr val="tx1"/>
                </a:solidFill>
                <a:sym typeface="Wingdings" panose="05000000000000000000" pitchFamily="2" charset="2"/>
              </a:rPr>
              <a:t>Qui a accès aux informations du RFT?</a:t>
            </a:r>
          </a:p>
          <a:p>
            <a:pPr marL="342900" indent="-342900">
              <a:buClr>
                <a:srgbClr val="5A5A59"/>
              </a:buClr>
              <a:buFont typeface="Wingdings" panose="05000000000000000000" pitchFamily="2" charset="2"/>
              <a:buChar char="Ø"/>
            </a:pPr>
            <a:r>
              <a:rPr lang="fr-CH" dirty="0" smtClean="0">
                <a:solidFill>
                  <a:schemeClr val="tx1"/>
                </a:solidFill>
                <a:sym typeface="Wingdings" panose="05000000000000000000" pitchFamily="2" charset="2"/>
              </a:rPr>
              <a:t>Quelles sont les modalités d’un accès au RFT?</a:t>
            </a:r>
          </a:p>
          <a:p>
            <a:pPr marL="342900" indent="-342900">
              <a:buClr>
                <a:srgbClr val="5A5A59"/>
              </a:buClr>
              <a:buFont typeface="Wingdings" panose="05000000000000000000" pitchFamily="2" charset="2"/>
              <a:buChar char="Ø"/>
            </a:pPr>
            <a:r>
              <a:rPr lang="fr-CH" dirty="0" smtClean="0">
                <a:solidFill>
                  <a:schemeClr val="tx1"/>
                </a:solidFill>
                <a:sym typeface="Wingdings" panose="05000000000000000000" pitchFamily="2" charset="2"/>
              </a:rPr>
              <a:t>De quels moyens disposent un BE ou son mandataire quant aux informations inscrites au RFT?</a:t>
            </a:r>
            <a:endParaRPr lang="fr-LU" dirty="0">
              <a:solidFill>
                <a:schemeClr val="tx1"/>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7</a:t>
            </a:fld>
            <a:endParaRPr lang="fr-LU"/>
          </a:p>
        </p:txBody>
      </p:sp>
    </p:spTree>
    <p:extLst>
      <p:ext uri="{BB962C8B-B14F-4D97-AF65-F5344CB8AC3E}">
        <p14:creationId xmlns:p14="http://schemas.microsoft.com/office/powerpoint/2010/main" val="2650875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E69AC9-FB56-4D7A-A4CD-7E8A5AC15D15}" type="slidenum">
              <a:rPr lang="fr-LU" smtClean="0"/>
              <a:t>8</a:t>
            </a:fld>
            <a:endParaRPr lang="fr-LU"/>
          </a:p>
        </p:txBody>
      </p:sp>
      <p:sp>
        <p:nvSpPr>
          <p:cNvPr id="6" name="Title 1"/>
          <p:cNvSpPr txBox="1">
            <a:spLocks/>
          </p:cNvSpPr>
          <p:nvPr/>
        </p:nvSpPr>
        <p:spPr>
          <a:xfrm>
            <a:off x="691551" y="365125"/>
            <a:ext cx="10662249" cy="5991225"/>
          </a:xfrm>
          <a:prstGeom prst="rect">
            <a:avLst/>
          </a:prstGeom>
          <a:solidFill>
            <a:schemeClr val="accent3">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b="1" dirty="0" smtClean="0">
                <a:solidFill>
                  <a:srgbClr val="8A8D8F"/>
                </a:solidFill>
              </a:rPr>
              <a:t>	   </a:t>
            </a:r>
            <a:r>
              <a:rPr lang="fr-CH" sz="5400" b="1" dirty="0" smtClean="0">
                <a:solidFill>
                  <a:srgbClr val="E40520"/>
                </a:solidFill>
              </a:rPr>
              <a:t>Traitement des informations </a:t>
            </a:r>
          </a:p>
          <a:p>
            <a:r>
              <a:rPr lang="fr-CH" sz="5400" b="1" dirty="0">
                <a:solidFill>
                  <a:srgbClr val="E40520"/>
                </a:solidFill>
              </a:rPr>
              <a:t>	</a:t>
            </a:r>
            <a:r>
              <a:rPr lang="fr-CH" sz="5400" b="1" dirty="0" smtClean="0">
                <a:solidFill>
                  <a:srgbClr val="E40520"/>
                </a:solidFill>
              </a:rPr>
              <a:t>		du BE dans le RFT</a:t>
            </a:r>
            <a:endParaRPr lang="fr-LU" sz="5400" b="1" dirty="0">
              <a:solidFill>
                <a:srgbClr val="E40520"/>
              </a:solidFill>
            </a:endParaRPr>
          </a:p>
        </p:txBody>
      </p:sp>
    </p:spTree>
    <p:extLst>
      <p:ext uri="{BB962C8B-B14F-4D97-AF65-F5344CB8AC3E}">
        <p14:creationId xmlns:p14="http://schemas.microsoft.com/office/powerpoint/2010/main" val="163502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0440000" cy="1396538"/>
          </a:xfrm>
          <a:solidFill>
            <a:schemeClr val="accent3">
              <a:lumMod val="20000"/>
              <a:lumOff val="80000"/>
            </a:schemeClr>
          </a:solidFill>
        </p:spPr>
        <p:txBody>
          <a:bodyPr>
            <a:normAutofit/>
          </a:bodyPr>
          <a:lstStyle/>
          <a:p>
            <a:r>
              <a:rPr lang="fr-CH" sz="4400" dirty="0" smtClean="0">
                <a:solidFill>
                  <a:srgbClr val="E40520"/>
                </a:solidFill>
              </a:rPr>
              <a:t>Les informations quant acteurs à identifier dans le cadre de l’acte de fiducie/trust</a:t>
            </a:r>
            <a:endParaRPr lang="fr-LU" sz="4400" dirty="0">
              <a:solidFill>
                <a:srgbClr val="E40520"/>
              </a:solidFill>
            </a:endParaRPr>
          </a:p>
        </p:txBody>
      </p:sp>
      <p:sp>
        <p:nvSpPr>
          <p:cNvPr id="3" name="Text Placeholder 2"/>
          <p:cNvSpPr>
            <a:spLocks noGrp="1"/>
          </p:cNvSpPr>
          <p:nvPr>
            <p:ph type="body" idx="1"/>
          </p:nvPr>
        </p:nvSpPr>
        <p:spPr>
          <a:xfrm>
            <a:off x="432000" y="2119961"/>
            <a:ext cx="10440000" cy="3944966"/>
          </a:xfrm>
        </p:spPr>
        <p:txBody>
          <a:bodyPr>
            <a:normAutofit/>
          </a:bodyPr>
          <a:lstStyle/>
          <a:p>
            <a:pPr marL="457200" indent="-457200" algn="just">
              <a:buClr>
                <a:srgbClr val="5A5A59"/>
              </a:buClr>
              <a:buFont typeface="Wingdings" panose="05000000000000000000" pitchFamily="2" charset="2"/>
              <a:buChar char="Ø"/>
            </a:pPr>
            <a:r>
              <a:rPr lang="fr-CH" sz="3200" dirty="0" smtClean="0">
                <a:solidFill>
                  <a:schemeClr val="tx1"/>
                </a:solidFill>
              </a:rPr>
              <a:t>Le ou les constituant(s),</a:t>
            </a:r>
          </a:p>
          <a:p>
            <a:pPr marL="457200" indent="-457200" algn="just">
              <a:buClr>
                <a:srgbClr val="5A5A59"/>
              </a:buClr>
              <a:buFont typeface="Wingdings" panose="05000000000000000000" pitchFamily="2" charset="2"/>
              <a:buChar char="Ø"/>
            </a:pPr>
            <a:r>
              <a:rPr lang="fr-CH" sz="3200" dirty="0" smtClean="0">
                <a:solidFill>
                  <a:schemeClr val="tx1"/>
                </a:solidFill>
              </a:rPr>
              <a:t>Le ou les trustee(s)/fiduciaire(s),</a:t>
            </a:r>
          </a:p>
          <a:p>
            <a:pPr marL="457200" indent="-457200" algn="just">
              <a:buClr>
                <a:srgbClr val="5A5A59"/>
              </a:buClr>
              <a:buFont typeface="Wingdings" panose="05000000000000000000" pitchFamily="2" charset="2"/>
              <a:buChar char="Ø"/>
            </a:pPr>
            <a:r>
              <a:rPr lang="fr-CH" sz="3200" dirty="0" smtClean="0">
                <a:solidFill>
                  <a:schemeClr val="tx1"/>
                </a:solidFill>
              </a:rPr>
              <a:t>Le ou les protecteur(s),</a:t>
            </a:r>
          </a:p>
          <a:p>
            <a:pPr marL="457200" indent="-457200" algn="just">
              <a:buClr>
                <a:srgbClr val="5A5A59"/>
              </a:buClr>
              <a:buFont typeface="Wingdings" panose="05000000000000000000" pitchFamily="2" charset="2"/>
              <a:buChar char="Ø"/>
            </a:pPr>
            <a:r>
              <a:rPr lang="fr-CH" sz="3200" dirty="0" smtClean="0">
                <a:solidFill>
                  <a:schemeClr val="tx1"/>
                </a:solidFill>
              </a:rPr>
              <a:t>Le ou les bénéficiaire(s) ou catégorie de bénéficiaires , et</a:t>
            </a:r>
          </a:p>
          <a:p>
            <a:pPr marL="457200" indent="-457200" algn="just">
              <a:buClr>
                <a:srgbClr val="5A5A59"/>
              </a:buClr>
              <a:buFont typeface="Wingdings" panose="05000000000000000000" pitchFamily="2" charset="2"/>
              <a:buChar char="Ø"/>
            </a:pPr>
            <a:r>
              <a:rPr lang="fr-CH" sz="3200" dirty="0" smtClean="0">
                <a:solidFill>
                  <a:schemeClr val="tx1"/>
                </a:solidFill>
              </a:rPr>
              <a:t>Toute autre personne physique exerçant un contrôle effectif sur le trust ou la fiducie.</a:t>
            </a:r>
          </a:p>
          <a:p>
            <a:pPr algn="just"/>
            <a:endParaRPr lang="fr-CH" dirty="0">
              <a:solidFill>
                <a:schemeClr val="tx1"/>
              </a:solidFill>
            </a:endParaRPr>
          </a:p>
          <a:p>
            <a:pPr algn="just"/>
            <a:endParaRPr lang="fr-LU" b="1" dirty="0">
              <a:solidFill>
                <a:schemeClr val="tx1"/>
              </a:solidFill>
            </a:endParaRPr>
          </a:p>
        </p:txBody>
      </p:sp>
      <p:sp>
        <p:nvSpPr>
          <p:cNvPr id="4" name="Slide Number Placeholder 3"/>
          <p:cNvSpPr>
            <a:spLocks noGrp="1"/>
          </p:cNvSpPr>
          <p:nvPr>
            <p:ph type="sldNum" sz="quarter" idx="12"/>
          </p:nvPr>
        </p:nvSpPr>
        <p:spPr/>
        <p:txBody>
          <a:bodyPr/>
          <a:lstStyle/>
          <a:p>
            <a:fld id="{96E69AC9-FB56-4D7A-A4CD-7E8A5AC15D15}" type="slidenum">
              <a:rPr lang="fr-LU" smtClean="0"/>
              <a:t>9</a:t>
            </a:fld>
            <a:endParaRPr lang="fr-LU"/>
          </a:p>
        </p:txBody>
      </p:sp>
    </p:spTree>
    <p:extLst>
      <p:ext uri="{BB962C8B-B14F-4D97-AF65-F5344CB8AC3E}">
        <p14:creationId xmlns:p14="http://schemas.microsoft.com/office/powerpoint/2010/main" val="58968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7A7217C650364C981C87496106F895" ma:contentTypeVersion="1" ma:contentTypeDescription="Create a new document." ma:contentTypeScope="" ma:versionID="c7c8441f70972e96f819aab4d72ad46e">
  <xsd:schema xmlns:xsd="http://www.w3.org/2001/XMLSchema" xmlns:xs="http://www.w3.org/2001/XMLSchema" xmlns:p="http://schemas.microsoft.com/office/2006/metadata/properties" xmlns:ns2="45b5c9fb-05d8-47ef-ad3b-bec265849009" targetNamespace="http://schemas.microsoft.com/office/2006/metadata/properties" ma:root="true" ma:fieldsID="f91b7890d3fc0b6cd549704b8a1f8c91" ns2:_="">
    <xsd:import namespace="45b5c9fb-05d8-47ef-ad3b-bec26584900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b5c9fb-05d8-47ef-ad3b-bec26584900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07FFA6-7DB6-40A4-B049-00D89CD4977C}">
  <ds:schemaRefs>
    <ds:schemaRef ds:uri="http://schemas.microsoft.com/sharepoint/v3/contenttype/forms"/>
  </ds:schemaRefs>
</ds:datastoreItem>
</file>

<file path=customXml/itemProps2.xml><?xml version="1.0" encoding="utf-8"?>
<ds:datastoreItem xmlns:ds="http://schemas.openxmlformats.org/officeDocument/2006/customXml" ds:itemID="{0369D1D8-23C8-416C-AFD3-F2BEBFF8F4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b5c9fb-05d8-47ef-ad3b-bec265849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BA372A-0F59-4B54-A824-B0BF9E931A8A}">
  <ds:schemaRefs>
    <ds:schemaRef ds:uri="http://schemas.microsoft.com/office/2006/documentManagement/types"/>
    <ds:schemaRef ds:uri="45b5c9fb-05d8-47ef-ad3b-bec265849009"/>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3212</Words>
  <Application>Microsoft Office PowerPoint</Application>
  <PresentationFormat>Widescreen</PresentationFormat>
  <Paragraphs>316</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Wingdings</vt:lpstr>
      <vt:lpstr>Office Theme</vt:lpstr>
      <vt:lpstr>REBEFI</vt:lpstr>
      <vt:lpstr>    Présentation de la structure           de la «loi RFT»</vt:lpstr>
      <vt:lpstr>Volet B du projet de loi PL7216</vt:lpstr>
      <vt:lpstr>Comment se présente la loi «RFT»</vt:lpstr>
      <vt:lpstr>Comment se présente la loi «RFT»</vt:lpstr>
      <vt:lpstr>Comment se présente la loi «RFT»</vt:lpstr>
      <vt:lpstr>Comment se présente la loi «RFT»</vt:lpstr>
      <vt:lpstr>PowerPoint Presentation</vt:lpstr>
      <vt:lpstr>Les informations quant acteurs à identifier dans le cadre de l’acte de fiducie/trust</vt:lpstr>
      <vt:lpstr>Traitement des informations par les trustees et fiduciaires</vt:lpstr>
      <vt:lpstr>Traitement des informations par les trustees et fiduciaires</vt:lpstr>
      <vt:lpstr>Les destinataires des informations obtenues et conservées</vt:lpstr>
      <vt:lpstr>Conservation des informations dans le RFT</vt:lpstr>
      <vt:lpstr>PowerPoint Presentation</vt:lpstr>
      <vt:lpstr>PowerPoint Presentation</vt:lpstr>
      <vt:lpstr>L’AED = Autorité de surveillance et de contrôle pour les trustees et fiduciaires tombant sous sa supervision en matière LBC/FT</vt:lpstr>
      <vt:lpstr>L’AED = gestionnaire du RFT</vt:lpstr>
      <vt:lpstr>Distinction entre fonction de surveillance du respect des obligations d’inscription au RFT et fonction de gestion des informations inscrites au RFT</vt:lpstr>
      <vt:lpstr>    Les informations à inscrire        dans le RFT</vt:lpstr>
      <vt:lpstr>Inscription des informations au RFT</vt:lpstr>
      <vt:lpstr>Inscription des informations au RFT</vt:lpstr>
      <vt:lpstr>Inscription des informations au RFT</vt:lpstr>
      <vt:lpstr>Inscription des informations au RFT</vt:lpstr>
      <vt:lpstr>Inscription des informations au RFT</vt:lpstr>
      <vt:lpstr>Inscription des informations au RFT</vt:lpstr>
      <vt:lpstr>Inscription des informations au RFT</vt:lpstr>
      <vt:lpstr> L’accès aux informations inscrites         dans le RFT</vt:lpstr>
      <vt:lpstr>Conditions d’accès au RFT</vt:lpstr>
      <vt:lpstr>Conditions d’accès au RFT</vt:lpstr>
      <vt:lpstr>Conditions d’accès au RFT</vt:lpstr>
      <vt:lpstr>Conditions d’accès au RFT</vt:lpstr>
      <vt:lpstr> La demande de restriction d’accès  par une BE/par son mandataire</vt:lpstr>
      <vt:lpstr>Demande de restriction d’accès au RFT</vt:lpstr>
      <vt:lpstr>Demande de restriction d’accès au RFT</vt:lpstr>
      <vt:lpstr>Demande de restriction d’accès au RFT</vt:lpstr>
      <vt:lpstr>CONSEILS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REBEFI</dc:title>
  <dc:creator>Christel KRAEMER</dc:creator>
  <cp:lastModifiedBy>Christel KRAEMER</cp:lastModifiedBy>
  <cp:revision>402</cp:revision>
  <cp:lastPrinted>2020-12-11T09:24:54Z</cp:lastPrinted>
  <dcterms:created xsi:type="dcterms:W3CDTF">2019-12-06T13:27:12Z</dcterms:created>
  <dcterms:modified xsi:type="dcterms:W3CDTF">2021-01-15T13:55:51Z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0x010100047A7217C650364C981C87496106F895</vt:lpwstr>
  </property>
</Properties>
</file>